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91" r:id="rId3"/>
    <p:sldId id="313" r:id="rId4"/>
    <p:sldId id="258" r:id="rId5"/>
    <p:sldId id="265" r:id="rId6"/>
    <p:sldId id="303" r:id="rId7"/>
    <p:sldId id="306" r:id="rId8"/>
    <p:sldId id="315" r:id="rId9"/>
    <p:sldId id="314" r:id="rId10"/>
    <p:sldId id="305" r:id="rId11"/>
    <p:sldId id="310" r:id="rId12"/>
    <p:sldId id="311" r:id="rId13"/>
    <p:sldId id="312" r:id="rId14"/>
    <p:sldId id="309" r:id="rId15"/>
    <p:sldId id="30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SEOYOUNG" initials="P" lastIdx="1" clrIdx="0">
    <p:extLst>
      <p:ext uri="{19B8F6BF-5375-455C-9EA6-DF929625EA0E}">
        <p15:presenceInfo xmlns:p15="http://schemas.microsoft.com/office/powerpoint/2012/main" userId="S::lizzey2@dongguk.edu::f033c0ab-59a3-433d-af5b-b65de64512f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ABAE"/>
    <a:srgbClr val="282828"/>
    <a:srgbClr val="F3F2B4"/>
    <a:srgbClr val="C34F75"/>
    <a:srgbClr val="A80137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7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522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C7180-4861-4E50-9B3A-1145FB58D615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37AA8-9553-47B9-BF29-A27E4E8E8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497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3719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259467E-DCA5-420B-B9DE-DB752EDF91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attFill prst="wdDnDiag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Drag and Drop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65508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259467E-DCA5-420B-B9DE-DB752EDF91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88939" y="1600200"/>
            <a:ext cx="2814122" cy="2552700"/>
          </a:xfrm>
          <a:pattFill prst="wdDnDiag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Drag and Drop your picture here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F3C8A09F-6E50-46A1-A4E3-4061C43D234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232239" y="1600200"/>
            <a:ext cx="2814122" cy="2552700"/>
          </a:xfrm>
          <a:pattFill prst="wdDnDiag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Drag and Drop your picture here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9CB374A2-4918-4C41-A824-E73F919BAE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45639" y="1600200"/>
            <a:ext cx="2814122" cy="2552700"/>
          </a:xfrm>
          <a:pattFill prst="wdDnDiag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Drag and Drop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601684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22A4F9F4-6D82-475E-97EA-1ADA5B9A03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219450" y="800100"/>
            <a:ext cx="8058150" cy="5257800"/>
          </a:xfrm>
          <a:pattFill prst="wdDnDiag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Drag and Drop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76795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7A9263-C03C-4D31-9042-6E77DA0C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73ABB-97DD-4D11-8ACE-D55A83863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45E28-E53C-465A-8C94-1EC1E593B2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1A9A2-90FD-447E-9BEF-66CCB0158CED}" type="datetimeFigureOut">
              <a:rPr lang="en-US" smtClean="0"/>
              <a:t>3/19/2021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39BCD-9798-432F-B99B-0F3D00ABC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7FAAB-C865-4F19-93CB-ED8A51C53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29573-99B5-43D6-9281-4B2C9208CA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7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663" r:id="rId3"/>
    <p:sldLayoutId id="214748367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543C38B-EDF5-4479-BCB1-1152F0C43A35}"/>
              </a:ext>
            </a:extLst>
          </p:cNvPr>
          <p:cNvGrpSpPr/>
          <p:nvPr/>
        </p:nvGrpSpPr>
        <p:grpSpPr>
          <a:xfrm>
            <a:off x="4762500" y="2095500"/>
            <a:ext cx="2667000" cy="2667000"/>
            <a:chOff x="4762500" y="2095500"/>
            <a:chExt cx="2667000" cy="2667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2572677-616A-4633-A059-54E7F3F12528}"/>
                </a:ext>
              </a:extLst>
            </p:cNvPr>
            <p:cNvSpPr/>
            <p:nvPr/>
          </p:nvSpPr>
          <p:spPr>
            <a:xfrm>
              <a:off x="4762500" y="2095500"/>
              <a:ext cx="2667000" cy="26670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6D64C-7A94-48A7-B0F6-16FDA792AF8A}"/>
                </a:ext>
              </a:extLst>
            </p:cNvPr>
            <p:cNvSpPr txBox="1"/>
            <p:nvPr/>
          </p:nvSpPr>
          <p:spPr>
            <a:xfrm>
              <a:off x="4935172" y="3105834"/>
              <a:ext cx="2321661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READ ME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B56805-8025-48A8-8F4D-25842CE99917}"/>
              </a:ext>
            </a:extLst>
          </p:cNvPr>
          <p:cNvSpPr txBox="1"/>
          <p:nvPr/>
        </p:nvSpPr>
        <p:spPr>
          <a:xfrm rot="16200000">
            <a:off x="1289566" y="3298192"/>
            <a:ext cx="2183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서울 </a:t>
            </a:r>
            <a:r>
              <a:rPr lang="en-US" altLang="ko-KR" sz="11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2</a:t>
            </a:r>
            <a:r>
              <a:rPr lang="ko-KR" altLang="en-US" sz="11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반 </a:t>
            </a:r>
            <a:r>
              <a:rPr lang="en-US" altLang="ko-KR" sz="11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5</a:t>
            </a:r>
            <a:r>
              <a:rPr lang="ko-KR" altLang="en-US" sz="11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조</a:t>
            </a:r>
            <a:endParaRPr lang="en-US" sz="1100" b="1" dirty="0">
              <a:solidFill>
                <a:schemeClr val="accent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FD357-6AA0-4D02-A974-4CAD3509DBE5}"/>
              </a:ext>
            </a:extLst>
          </p:cNvPr>
          <p:cNvSpPr txBox="1"/>
          <p:nvPr/>
        </p:nvSpPr>
        <p:spPr>
          <a:xfrm rot="16200000">
            <a:off x="8477250" y="3298195"/>
            <a:ext cx="2667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박서영 </a:t>
            </a:r>
            <a:r>
              <a:rPr lang="ko-KR" altLang="en-US" sz="1100" b="1" dirty="0" err="1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박주동</a:t>
            </a:r>
            <a:r>
              <a:rPr lang="ko-KR" altLang="en-US" sz="11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신윤식 김윤성 이소영</a:t>
            </a:r>
            <a:endParaRPr lang="en-US" sz="1100" b="1" dirty="0">
              <a:solidFill>
                <a:schemeClr val="accent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62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FDA28223-47EE-4062-A61F-E0A86D182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90" y="449961"/>
            <a:ext cx="10027420" cy="6219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6C5D52-777C-4E76-9CF7-6AC5CF5647CD}"/>
              </a:ext>
            </a:extLst>
          </p:cNvPr>
          <p:cNvSpPr txBox="1"/>
          <p:nvPr/>
        </p:nvSpPr>
        <p:spPr>
          <a:xfrm>
            <a:off x="53430" y="188651"/>
            <a:ext cx="7124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t"/>
            <a:r>
              <a:rPr lang="en-US" altLang="ko-KR" sz="2400" b="1" dirty="0">
                <a:solidFill>
                  <a:srgbClr val="FBABAE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README</a:t>
            </a:r>
            <a:r>
              <a:rPr lang="ko-KR" altLang="en-US" sz="2400" b="1" dirty="0">
                <a:solidFill>
                  <a:srgbClr val="FBABAE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의 </a:t>
            </a:r>
            <a:r>
              <a:rPr lang="en-US" altLang="ko-KR" sz="2400" b="1" dirty="0">
                <a:solidFill>
                  <a:srgbClr val="FBABAE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ER </a:t>
            </a:r>
            <a:r>
              <a:rPr lang="ko-KR" altLang="en-US" sz="2400" b="1" dirty="0">
                <a:solidFill>
                  <a:srgbClr val="FBABAE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다이어그램</a:t>
            </a:r>
            <a:endParaRPr lang="en-US" altLang="ko-KR" sz="2400" b="1" dirty="0">
              <a:solidFill>
                <a:srgbClr val="FBABAE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789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D04015-E4B9-4004-B657-D66D46665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5999" cy="333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D37F31-19FD-4C6B-A21E-2396767F102C}"/>
              </a:ext>
            </a:extLst>
          </p:cNvPr>
          <p:cNvSpPr txBox="1"/>
          <p:nvPr/>
        </p:nvSpPr>
        <p:spPr>
          <a:xfrm>
            <a:off x="53430" y="188651"/>
            <a:ext cx="7124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t"/>
            <a:r>
              <a:rPr lang="en-US" altLang="ko-KR" sz="2400" b="1" dirty="0">
                <a:solidFill>
                  <a:srgbClr val="FBABAE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README</a:t>
            </a:r>
            <a:r>
              <a:rPr lang="ko-KR" altLang="en-US" sz="2400" b="1" dirty="0">
                <a:solidFill>
                  <a:srgbClr val="FBABAE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의 와이어프레임</a:t>
            </a:r>
            <a:endParaRPr lang="en-US" altLang="ko-KR" sz="2400" b="1" dirty="0">
              <a:solidFill>
                <a:srgbClr val="FBABAE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430E425-25ED-4E37-8253-FD9711366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0"/>
            <a:ext cx="6096000" cy="333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F355E41-9115-4FD0-A061-E51D40AFD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334572"/>
            <a:ext cx="6095999" cy="352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448036D-8BB8-4ED9-9405-9E176ABE9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34571"/>
            <a:ext cx="6096000" cy="353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0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7ADAC0B-7988-4347-856C-09BC9B047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870582" cy="326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A5DA98D-CCFD-455D-9A1B-D437A3D8F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694" y="0"/>
            <a:ext cx="5254305" cy="326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E126D20-2162-477C-B337-42CA16567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4569"/>
            <a:ext cx="5251508" cy="353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B71C684-DF27-420C-B604-662F5F414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417" y="3334569"/>
            <a:ext cx="6870582" cy="353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AFBB4D-C4B9-4B8D-9F94-FACC6872DE2A}"/>
              </a:ext>
            </a:extLst>
          </p:cNvPr>
          <p:cNvSpPr txBox="1"/>
          <p:nvPr/>
        </p:nvSpPr>
        <p:spPr>
          <a:xfrm>
            <a:off x="53430" y="188651"/>
            <a:ext cx="7124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t"/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README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의 와이어프레임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0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3AFBB4D-C4B9-4B8D-9F94-FACC6872DE2A}"/>
              </a:ext>
            </a:extLst>
          </p:cNvPr>
          <p:cNvSpPr txBox="1"/>
          <p:nvPr/>
        </p:nvSpPr>
        <p:spPr>
          <a:xfrm>
            <a:off x="53430" y="188651"/>
            <a:ext cx="7124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t"/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README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의 추천 구현 부분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47BCBE2-677E-4D1A-9577-DA6A0115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3" y="1346400"/>
            <a:ext cx="10270255" cy="204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D369BB3-27D3-4600-B7E0-FC9FFCE34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121" y="4248940"/>
            <a:ext cx="633412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10">
            <a:extLst>
              <a:ext uri="{FF2B5EF4-FFF2-40B4-BE49-F238E27FC236}">
                <a16:creationId xmlns:a16="http://schemas.microsoft.com/office/drawing/2014/main" id="{3470D89A-5A58-48E9-809B-01E4D166BD9E}"/>
              </a:ext>
            </a:extLst>
          </p:cNvPr>
          <p:cNvCxnSpPr>
            <a:cxnSpLocks/>
          </p:cNvCxnSpPr>
          <p:nvPr/>
        </p:nvCxnSpPr>
        <p:spPr>
          <a:xfrm flipH="1">
            <a:off x="443753" y="3516665"/>
            <a:ext cx="32956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315FA5-64DC-4CEB-B26D-DBBC332F7A43}"/>
              </a:ext>
            </a:extLst>
          </p:cNvPr>
          <p:cNvSpPr/>
          <p:nvPr/>
        </p:nvSpPr>
        <p:spPr>
          <a:xfrm>
            <a:off x="-1648276" y="3575825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6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크롤링한 리뷰 데이터</a:t>
            </a:r>
          </a:p>
        </p:txBody>
      </p:sp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80B01CCE-B1E3-4B4C-9B6E-BB41F0276D50}"/>
              </a:ext>
            </a:extLst>
          </p:cNvPr>
          <p:cNvCxnSpPr>
            <a:cxnSpLocks/>
          </p:cNvCxnSpPr>
          <p:nvPr/>
        </p:nvCxnSpPr>
        <p:spPr>
          <a:xfrm flipH="1">
            <a:off x="8463444" y="5626079"/>
            <a:ext cx="32956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364992-BCFA-4637-AF9C-7365E79656BB}"/>
              </a:ext>
            </a:extLst>
          </p:cNvPr>
          <p:cNvSpPr/>
          <p:nvPr/>
        </p:nvSpPr>
        <p:spPr>
          <a:xfrm>
            <a:off x="5758940" y="575544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1600" b="1" dirty="0" err="1">
                <a:solidFill>
                  <a:srgbClr val="00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협업필터링</a:t>
            </a:r>
            <a:r>
              <a:rPr lang="ko-KR" altLang="en-US" sz="1600" b="1" dirty="0">
                <a:solidFill>
                  <a:srgbClr val="00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- </a:t>
            </a:r>
            <a:r>
              <a:rPr lang="en-US" altLang="ko-KR" sz="1600" b="1" dirty="0" err="1">
                <a:solidFill>
                  <a:srgbClr val="00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KNNBasic</a:t>
            </a:r>
            <a:r>
              <a:rPr lang="en-US" altLang="ko-KR" sz="1600" b="1" dirty="0">
                <a:solidFill>
                  <a:srgbClr val="00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알고리즘  </a:t>
            </a:r>
            <a:r>
              <a:rPr lang="en-US" altLang="ko-KR" sz="1600" b="1" dirty="0">
                <a:solidFill>
                  <a:srgbClr val="00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RMSE</a:t>
            </a:r>
          </a:p>
          <a:p>
            <a:pPr algn="r"/>
            <a:r>
              <a:rPr lang="en-US" altLang="ko-KR" sz="1600" b="1" dirty="0">
                <a:solidFill>
                  <a:srgbClr val="00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(Root Mean Square Error)</a:t>
            </a:r>
            <a:endParaRPr lang="en-US" altLang="ko-KR" sz="1600" b="1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r"/>
            <a:br>
              <a:rPr lang="en-US" altLang="ko-KR" sz="16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</a:br>
            <a:endParaRPr lang="ko-KR" altLang="en-US" sz="1600" b="1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41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D37F31-19FD-4C6B-A21E-2396767F102C}"/>
              </a:ext>
            </a:extLst>
          </p:cNvPr>
          <p:cNvSpPr txBox="1"/>
          <p:nvPr/>
        </p:nvSpPr>
        <p:spPr>
          <a:xfrm>
            <a:off x="53430" y="188651"/>
            <a:ext cx="7124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t"/>
            <a:r>
              <a:rPr lang="en-US" altLang="ko-KR" sz="24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README</a:t>
            </a:r>
            <a:r>
              <a:rPr lang="ko-KR" altLang="en-US" sz="24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의 마일스톤</a:t>
            </a:r>
            <a:endParaRPr lang="en-US" altLang="ko-KR" sz="2400" b="1" dirty="0">
              <a:solidFill>
                <a:srgbClr val="282828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C75D86-E2D4-42EA-BE9D-B6C79C395527}"/>
              </a:ext>
            </a:extLst>
          </p:cNvPr>
          <p:cNvSpPr/>
          <p:nvPr/>
        </p:nvSpPr>
        <p:spPr>
          <a:xfrm flipH="1">
            <a:off x="305698" y="1398495"/>
            <a:ext cx="18000" cy="50202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92DE9A-0300-431F-A948-67C2A7AC9CCF}"/>
              </a:ext>
            </a:extLst>
          </p:cNvPr>
          <p:cNvSpPr/>
          <p:nvPr/>
        </p:nvSpPr>
        <p:spPr>
          <a:xfrm flipH="1">
            <a:off x="6096000" y="1398495"/>
            <a:ext cx="18000" cy="50202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4A998C-65D0-4A93-8C01-876262F607C7}"/>
              </a:ext>
            </a:extLst>
          </p:cNvPr>
          <p:cNvSpPr/>
          <p:nvPr/>
        </p:nvSpPr>
        <p:spPr>
          <a:xfrm flipH="1">
            <a:off x="2235799" y="1398495"/>
            <a:ext cx="18000" cy="50202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48A0C3-041F-4BD2-97E3-00057A0FB7B6}"/>
              </a:ext>
            </a:extLst>
          </p:cNvPr>
          <p:cNvSpPr/>
          <p:nvPr/>
        </p:nvSpPr>
        <p:spPr>
          <a:xfrm flipH="1">
            <a:off x="4165899" y="1398495"/>
            <a:ext cx="18000" cy="50202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374A763-E091-4E1D-9C1D-B3C05E03B0FE}"/>
              </a:ext>
            </a:extLst>
          </p:cNvPr>
          <p:cNvSpPr/>
          <p:nvPr/>
        </p:nvSpPr>
        <p:spPr>
          <a:xfrm flipH="1">
            <a:off x="8026101" y="1398495"/>
            <a:ext cx="18000" cy="50202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9E9127-E660-4EF2-B86A-5555E009C8B7}"/>
              </a:ext>
            </a:extLst>
          </p:cNvPr>
          <p:cNvSpPr/>
          <p:nvPr/>
        </p:nvSpPr>
        <p:spPr>
          <a:xfrm flipH="1">
            <a:off x="9956202" y="1398495"/>
            <a:ext cx="18000" cy="50202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1B0ECE-E753-4FE0-A387-E5C831A2AAB5}"/>
              </a:ext>
            </a:extLst>
          </p:cNvPr>
          <p:cNvSpPr/>
          <p:nvPr/>
        </p:nvSpPr>
        <p:spPr>
          <a:xfrm flipH="1">
            <a:off x="11886302" y="1398495"/>
            <a:ext cx="18000" cy="50202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6DC19A-9BFE-445C-B198-059F7D575BBF}"/>
              </a:ext>
            </a:extLst>
          </p:cNvPr>
          <p:cNvSpPr/>
          <p:nvPr/>
        </p:nvSpPr>
        <p:spPr>
          <a:xfrm>
            <a:off x="262072" y="1121496"/>
            <a:ext cx="9188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3</a:t>
            </a:r>
            <a:r>
              <a:rPr lang="ko-KR" altLang="en-US" sz="12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월 </a:t>
            </a:r>
            <a:r>
              <a:rPr lang="ko-KR" altLang="en-US" sz="1200" b="1" dirty="0" err="1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첫째주</a:t>
            </a:r>
            <a:endParaRPr lang="en-US" altLang="ko-KR" sz="1200" b="1" dirty="0">
              <a:solidFill>
                <a:schemeClr val="accent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4E25DB-E78B-4870-9C27-96F4E5E0BCB0}"/>
              </a:ext>
            </a:extLst>
          </p:cNvPr>
          <p:cNvSpPr/>
          <p:nvPr/>
        </p:nvSpPr>
        <p:spPr>
          <a:xfrm>
            <a:off x="2186266" y="1121496"/>
            <a:ext cx="9188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3</a:t>
            </a:r>
            <a:r>
              <a:rPr lang="ko-KR" altLang="en-US" sz="12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월 </a:t>
            </a:r>
            <a:r>
              <a:rPr lang="ko-KR" altLang="en-US" sz="1200" b="1" dirty="0" err="1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둘째주</a:t>
            </a:r>
            <a:endParaRPr lang="en-US" altLang="ko-KR" sz="1200" b="1" dirty="0">
              <a:solidFill>
                <a:schemeClr val="accent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4894419-5642-49B1-9291-9373E00DFAE1}"/>
              </a:ext>
            </a:extLst>
          </p:cNvPr>
          <p:cNvSpPr/>
          <p:nvPr/>
        </p:nvSpPr>
        <p:spPr>
          <a:xfrm>
            <a:off x="4102071" y="1121496"/>
            <a:ext cx="9188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3</a:t>
            </a:r>
            <a:r>
              <a:rPr lang="ko-KR" altLang="en-US" sz="12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월 </a:t>
            </a:r>
            <a:r>
              <a:rPr lang="ko-KR" altLang="en-US" sz="1200" b="1" dirty="0" err="1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셋째주</a:t>
            </a:r>
            <a:endParaRPr lang="en-US" altLang="ko-KR" sz="1200" b="1" dirty="0">
              <a:solidFill>
                <a:schemeClr val="accent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A66DFD-8A2D-4AFB-822F-632D4D414385}"/>
              </a:ext>
            </a:extLst>
          </p:cNvPr>
          <p:cNvSpPr/>
          <p:nvPr/>
        </p:nvSpPr>
        <p:spPr>
          <a:xfrm>
            <a:off x="6033750" y="1121496"/>
            <a:ext cx="9188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3</a:t>
            </a:r>
            <a:r>
              <a:rPr lang="ko-KR" altLang="en-US" sz="12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월 </a:t>
            </a:r>
            <a:r>
              <a:rPr lang="ko-KR" altLang="en-US" sz="1200" b="1" dirty="0" err="1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넷째주</a:t>
            </a:r>
            <a:endParaRPr lang="en-US" altLang="ko-KR" sz="1200" b="1" dirty="0">
              <a:solidFill>
                <a:schemeClr val="accent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6CF523A-8834-4044-8ED7-C7BE45E8DB16}"/>
              </a:ext>
            </a:extLst>
          </p:cNvPr>
          <p:cNvSpPr/>
          <p:nvPr/>
        </p:nvSpPr>
        <p:spPr>
          <a:xfrm>
            <a:off x="7965429" y="1121496"/>
            <a:ext cx="9188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4</a:t>
            </a:r>
            <a:r>
              <a:rPr lang="ko-KR" altLang="en-US" sz="12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월 </a:t>
            </a:r>
            <a:r>
              <a:rPr lang="ko-KR" altLang="en-US" sz="1200" b="1" dirty="0" err="1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첫째주</a:t>
            </a:r>
            <a:endParaRPr lang="en-US" altLang="ko-KR" sz="1200" b="1" dirty="0">
              <a:solidFill>
                <a:schemeClr val="accent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A29615-BF39-44B2-83E2-22EBD5B327B9}"/>
              </a:ext>
            </a:extLst>
          </p:cNvPr>
          <p:cNvSpPr/>
          <p:nvPr/>
        </p:nvSpPr>
        <p:spPr>
          <a:xfrm>
            <a:off x="9897108" y="1121496"/>
            <a:ext cx="9188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4</a:t>
            </a:r>
            <a:r>
              <a:rPr lang="ko-KR" altLang="en-US" sz="12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월 </a:t>
            </a:r>
            <a:r>
              <a:rPr lang="ko-KR" altLang="en-US" sz="1200" b="1" dirty="0" err="1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둘째주</a:t>
            </a:r>
            <a:endParaRPr lang="en-US" altLang="ko-KR" sz="1200" b="1" dirty="0">
              <a:solidFill>
                <a:schemeClr val="accent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D0793C7-39E2-47A3-8D0B-A46A500E68C6}"/>
              </a:ext>
            </a:extLst>
          </p:cNvPr>
          <p:cNvCxnSpPr/>
          <p:nvPr/>
        </p:nvCxnSpPr>
        <p:spPr>
          <a:xfrm>
            <a:off x="314698" y="1823027"/>
            <a:ext cx="193010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096B99-B006-49BA-ABB0-0D1846994415}"/>
              </a:ext>
            </a:extLst>
          </p:cNvPr>
          <p:cNvSpPr/>
          <p:nvPr/>
        </p:nvSpPr>
        <p:spPr>
          <a:xfrm>
            <a:off x="752200" y="1608065"/>
            <a:ext cx="10550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아이디어 회의</a:t>
            </a:r>
            <a:endParaRPr lang="en-US" altLang="ko-KR" sz="1100" b="1" dirty="0">
              <a:solidFill>
                <a:srgbClr val="282828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C93EA74-89EF-478B-86AD-ED7BD2E6083E}"/>
              </a:ext>
            </a:extLst>
          </p:cNvPr>
          <p:cNvCxnSpPr/>
          <p:nvPr/>
        </p:nvCxnSpPr>
        <p:spPr>
          <a:xfrm>
            <a:off x="2252043" y="2173803"/>
            <a:ext cx="193010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9ADD01-6DA7-46CD-9FC3-C6DA2D0D259A}"/>
              </a:ext>
            </a:extLst>
          </p:cNvPr>
          <p:cNvSpPr/>
          <p:nvPr/>
        </p:nvSpPr>
        <p:spPr>
          <a:xfrm>
            <a:off x="2156551" y="1959322"/>
            <a:ext cx="21210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와이어 프레임 제작 및 </a:t>
            </a:r>
            <a:r>
              <a:rPr lang="en-US" altLang="ko-KR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DB </a:t>
            </a:r>
            <a:r>
              <a:rPr lang="ko-KR" altLang="en-US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설계</a:t>
            </a:r>
            <a:endParaRPr lang="en-US" altLang="ko-KR" sz="1100" b="1" dirty="0">
              <a:solidFill>
                <a:srgbClr val="282828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2FB6EBF-7DD7-423F-B19B-2E0F73879820}"/>
              </a:ext>
            </a:extLst>
          </p:cNvPr>
          <p:cNvCxnSpPr>
            <a:cxnSpLocks/>
          </p:cNvCxnSpPr>
          <p:nvPr/>
        </p:nvCxnSpPr>
        <p:spPr>
          <a:xfrm>
            <a:off x="2813989" y="2541028"/>
            <a:ext cx="135191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99AC476-45CB-4501-8890-52F1833DA34E}"/>
              </a:ext>
            </a:extLst>
          </p:cNvPr>
          <p:cNvSpPr/>
          <p:nvPr/>
        </p:nvSpPr>
        <p:spPr>
          <a:xfrm>
            <a:off x="2353324" y="2311799"/>
            <a:ext cx="22732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frontend/backend </a:t>
            </a:r>
            <a:r>
              <a:rPr lang="ko-KR" altLang="en-US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설계</a:t>
            </a:r>
            <a:endParaRPr lang="en-US" altLang="ko-KR" sz="1100" b="1" dirty="0">
              <a:solidFill>
                <a:srgbClr val="282828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D4D52BA-9F15-4103-9E6A-5C8D6750C886}"/>
              </a:ext>
            </a:extLst>
          </p:cNvPr>
          <p:cNvCxnSpPr>
            <a:cxnSpLocks/>
          </p:cNvCxnSpPr>
          <p:nvPr/>
        </p:nvCxnSpPr>
        <p:spPr>
          <a:xfrm>
            <a:off x="2813989" y="2984997"/>
            <a:ext cx="24402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B60A874-EEB9-42B2-9B66-F5172FE3BDA6}"/>
              </a:ext>
            </a:extLst>
          </p:cNvPr>
          <p:cNvSpPr/>
          <p:nvPr/>
        </p:nvSpPr>
        <p:spPr>
          <a:xfrm>
            <a:off x="2897501" y="2774896"/>
            <a:ext cx="22732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데이터 수집</a:t>
            </a:r>
            <a:r>
              <a:rPr lang="en-US" altLang="ko-KR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(API, </a:t>
            </a:r>
            <a:r>
              <a:rPr lang="ko-KR" altLang="en-US" sz="1100" b="1" dirty="0" err="1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웹크롤링</a:t>
            </a:r>
            <a:r>
              <a:rPr lang="en-US" altLang="ko-KR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)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F76C95D-9D8A-4D46-9C88-2DFC04172009}"/>
              </a:ext>
            </a:extLst>
          </p:cNvPr>
          <p:cNvCxnSpPr>
            <a:cxnSpLocks/>
          </p:cNvCxnSpPr>
          <p:nvPr/>
        </p:nvCxnSpPr>
        <p:spPr>
          <a:xfrm>
            <a:off x="2798522" y="3776378"/>
            <a:ext cx="328201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B0DFC23-C4D3-413E-AAFB-82B0FBB330AE}"/>
              </a:ext>
            </a:extLst>
          </p:cNvPr>
          <p:cNvSpPr/>
          <p:nvPr/>
        </p:nvSpPr>
        <p:spPr>
          <a:xfrm>
            <a:off x="3308685" y="3567886"/>
            <a:ext cx="22732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내용 기반 추천 시스템 설계</a:t>
            </a:r>
            <a:endParaRPr lang="en-US" altLang="ko-KR" sz="1100" b="1" dirty="0">
              <a:solidFill>
                <a:srgbClr val="282828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8101D42-BBF0-4847-B786-A0688F43B1C5}"/>
              </a:ext>
            </a:extLst>
          </p:cNvPr>
          <p:cNvCxnSpPr>
            <a:cxnSpLocks/>
          </p:cNvCxnSpPr>
          <p:nvPr/>
        </p:nvCxnSpPr>
        <p:spPr>
          <a:xfrm>
            <a:off x="2812333" y="3372773"/>
            <a:ext cx="24402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AB9157-73AB-4B38-A698-A29E74C87A54}"/>
              </a:ext>
            </a:extLst>
          </p:cNvPr>
          <p:cNvSpPr/>
          <p:nvPr/>
        </p:nvSpPr>
        <p:spPr>
          <a:xfrm>
            <a:off x="2895845" y="3162672"/>
            <a:ext cx="22732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회원가입</a:t>
            </a:r>
            <a:r>
              <a:rPr lang="en-US" altLang="ko-KR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/</a:t>
            </a:r>
            <a:r>
              <a:rPr lang="ko-KR" altLang="en-US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로그인 구현</a:t>
            </a:r>
            <a:endParaRPr lang="en-US" altLang="ko-KR" sz="1100" b="1" dirty="0">
              <a:solidFill>
                <a:srgbClr val="282828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9B55A21-5DC3-4931-A1A8-586F44D48E6B}"/>
              </a:ext>
            </a:extLst>
          </p:cNvPr>
          <p:cNvCxnSpPr>
            <a:cxnSpLocks/>
          </p:cNvCxnSpPr>
          <p:nvPr/>
        </p:nvCxnSpPr>
        <p:spPr>
          <a:xfrm>
            <a:off x="4182143" y="4172341"/>
            <a:ext cx="3852000" cy="1642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B8B1D7-0643-495C-A2F2-EFCE6858BF4B}"/>
              </a:ext>
            </a:extLst>
          </p:cNvPr>
          <p:cNvSpPr/>
          <p:nvPr/>
        </p:nvSpPr>
        <p:spPr>
          <a:xfrm>
            <a:off x="4739148" y="3957976"/>
            <a:ext cx="268277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도서 추천 시스템 구현</a:t>
            </a:r>
            <a:r>
              <a:rPr lang="en-US" altLang="ko-KR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(</a:t>
            </a:r>
            <a:r>
              <a:rPr lang="ko-KR" altLang="en-US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메인 서비스</a:t>
            </a:r>
            <a:r>
              <a:rPr lang="en-US" altLang="ko-KR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)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E4B3384-7E18-485C-9042-A73251599CA1}"/>
              </a:ext>
            </a:extLst>
          </p:cNvPr>
          <p:cNvCxnSpPr>
            <a:cxnSpLocks/>
          </p:cNvCxnSpPr>
          <p:nvPr/>
        </p:nvCxnSpPr>
        <p:spPr>
          <a:xfrm>
            <a:off x="4970814" y="4586625"/>
            <a:ext cx="244026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7A1F2E4-0079-4FDA-B4D1-B6CF27421E4E}"/>
              </a:ext>
            </a:extLst>
          </p:cNvPr>
          <p:cNvSpPr/>
          <p:nvPr/>
        </p:nvSpPr>
        <p:spPr>
          <a:xfrm>
            <a:off x="5054326" y="4376524"/>
            <a:ext cx="22732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협업 필터링 설계</a:t>
            </a:r>
            <a:endParaRPr lang="en-US" altLang="ko-KR" sz="1100" b="1" dirty="0">
              <a:solidFill>
                <a:srgbClr val="282828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96121ED-E52C-4134-9497-2665CE9ED330}"/>
              </a:ext>
            </a:extLst>
          </p:cNvPr>
          <p:cNvCxnSpPr>
            <a:cxnSpLocks/>
          </p:cNvCxnSpPr>
          <p:nvPr/>
        </p:nvCxnSpPr>
        <p:spPr>
          <a:xfrm>
            <a:off x="6100867" y="5034383"/>
            <a:ext cx="328201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C463980-1CD5-4C28-952F-DDC0B5F8E4FC}"/>
              </a:ext>
            </a:extLst>
          </p:cNvPr>
          <p:cNvSpPr/>
          <p:nvPr/>
        </p:nvSpPr>
        <p:spPr>
          <a:xfrm>
            <a:off x="6611030" y="4825891"/>
            <a:ext cx="22732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BBTI </a:t>
            </a:r>
            <a:r>
              <a:rPr lang="ko-KR" altLang="en-US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기반 추천 시스템</a:t>
            </a:r>
            <a:endParaRPr lang="en-US" altLang="ko-KR" sz="1100" b="1" dirty="0">
              <a:solidFill>
                <a:srgbClr val="282828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4BC6296D-DBE9-42D8-9290-A05476C8417E}"/>
              </a:ext>
            </a:extLst>
          </p:cNvPr>
          <p:cNvCxnSpPr>
            <a:cxnSpLocks/>
          </p:cNvCxnSpPr>
          <p:nvPr/>
        </p:nvCxnSpPr>
        <p:spPr>
          <a:xfrm>
            <a:off x="6092149" y="5401645"/>
            <a:ext cx="579415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1562CF0-F5AB-4CB5-BCCA-022B6D4B4948}"/>
              </a:ext>
            </a:extLst>
          </p:cNvPr>
          <p:cNvSpPr/>
          <p:nvPr/>
        </p:nvSpPr>
        <p:spPr>
          <a:xfrm>
            <a:off x="8246258" y="5206800"/>
            <a:ext cx="22732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배포</a:t>
            </a:r>
            <a:endParaRPr lang="en-US" altLang="ko-KR" sz="1100" b="1" dirty="0">
              <a:solidFill>
                <a:srgbClr val="282828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BCD5A5E-749D-4FE6-A886-0ED311B40C8B}"/>
              </a:ext>
            </a:extLst>
          </p:cNvPr>
          <p:cNvCxnSpPr>
            <a:cxnSpLocks/>
          </p:cNvCxnSpPr>
          <p:nvPr/>
        </p:nvCxnSpPr>
        <p:spPr>
          <a:xfrm>
            <a:off x="8032546" y="5804983"/>
            <a:ext cx="328201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FDD577C-24C0-4624-AAEB-6007FC177E33}"/>
              </a:ext>
            </a:extLst>
          </p:cNvPr>
          <p:cNvSpPr/>
          <p:nvPr/>
        </p:nvSpPr>
        <p:spPr>
          <a:xfrm>
            <a:off x="8287627" y="5589402"/>
            <a:ext cx="27718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독서 기록 시스템 구현 </a:t>
            </a:r>
            <a:r>
              <a:rPr lang="en-US" altLang="ko-KR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(</a:t>
            </a:r>
            <a:r>
              <a:rPr lang="ko-KR" altLang="en-US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부가 서비스</a:t>
            </a:r>
            <a:r>
              <a:rPr lang="en-US" altLang="ko-KR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)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CC0E166-5CA6-469A-B63A-0CEEB85294FB}"/>
              </a:ext>
            </a:extLst>
          </p:cNvPr>
          <p:cNvCxnSpPr/>
          <p:nvPr/>
        </p:nvCxnSpPr>
        <p:spPr>
          <a:xfrm>
            <a:off x="9965202" y="6146274"/>
            <a:ext cx="193010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AD277E7-8CAE-4F30-8ED4-B27A46CDA37A}"/>
              </a:ext>
            </a:extLst>
          </p:cNvPr>
          <p:cNvSpPr/>
          <p:nvPr/>
        </p:nvSpPr>
        <p:spPr>
          <a:xfrm>
            <a:off x="10402705" y="5931312"/>
            <a:ext cx="10550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서비스 고도화</a:t>
            </a:r>
            <a:endParaRPr lang="en-US" altLang="ko-KR" sz="1100" b="1" dirty="0">
              <a:solidFill>
                <a:srgbClr val="282828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94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D839B7-9244-4A00-9DC4-4F1D2A1F0663}"/>
              </a:ext>
            </a:extLst>
          </p:cNvPr>
          <p:cNvGrpSpPr/>
          <p:nvPr/>
        </p:nvGrpSpPr>
        <p:grpSpPr>
          <a:xfrm>
            <a:off x="4762500" y="2095500"/>
            <a:ext cx="2667000" cy="2667000"/>
            <a:chOff x="4762500" y="2095500"/>
            <a:chExt cx="2667000" cy="2667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2572677-616A-4633-A059-54E7F3F12528}"/>
                </a:ext>
              </a:extLst>
            </p:cNvPr>
            <p:cNvSpPr/>
            <p:nvPr/>
          </p:nvSpPr>
          <p:spPr>
            <a:xfrm>
              <a:off x="4762500" y="2095500"/>
              <a:ext cx="2667000" cy="26670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6D64C-7A94-48A7-B0F6-16FDA792AF8A}"/>
                </a:ext>
              </a:extLst>
            </p:cNvPr>
            <p:cNvSpPr txBox="1"/>
            <p:nvPr/>
          </p:nvSpPr>
          <p:spPr>
            <a:xfrm>
              <a:off x="4869547" y="3105834"/>
              <a:ext cx="245291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accent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감사합니다</a:t>
              </a:r>
              <a:endParaRPr lang="en-US" sz="36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7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3C9B69-0D54-4054-B191-BD135A645D6A}"/>
              </a:ext>
            </a:extLst>
          </p:cNvPr>
          <p:cNvSpPr/>
          <p:nvPr/>
        </p:nvSpPr>
        <p:spPr>
          <a:xfrm flipH="1">
            <a:off x="2809984" y="392166"/>
            <a:ext cx="7944588" cy="600863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0" b="6150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50F710-258F-4F69-9480-076C61A07FB9}"/>
              </a:ext>
            </a:extLst>
          </p:cNvPr>
          <p:cNvSpPr txBox="1"/>
          <p:nvPr/>
        </p:nvSpPr>
        <p:spPr>
          <a:xfrm>
            <a:off x="-807309" y="800100"/>
            <a:ext cx="618852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내가 세계를 알게 된 것은 책에 </a:t>
            </a:r>
            <a:r>
              <a:rPr lang="ko-KR" altLang="en-US" sz="2000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의해서였다</a:t>
            </a:r>
            <a:r>
              <a:rPr lang="en-US" altLang="ko-KR" sz="2000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. </a:t>
            </a:r>
          </a:p>
          <a:p>
            <a:pPr algn="r"/>
            <a:r>
              <a:rPr lang="en-US" altLang="ko-KR" sz="2000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- </a:t>
            </a:r>
            <a:r>
              <a:rPr lang="ko-KR" altLang="en-US" sz="2000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사르트르</a:t>
            </a:r>
            <a:endParaRPr lang="en-US" sz="5400" b="1" dirty="0">
              <a:solidFill>
                <a:schemeClr val="accent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B3736-4986-4689-A3B8-E6ECE3098589}"/>
              </a:ext>
            </a:extLst>
          </p:cNvPr>
          <p:cNvSpPr txBox="1"/>
          <p:nvPr/>
        </p:nvSpPr>
        <p:spPr>
          <a:xfrm>
            <a:off x="5088666" y="1898511"/>
            <a:ext cx="6188529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그리고</a:t>
            </a:r>
            <a:r>
              <a:rPr lang="en-US" altLang="ko-KR" sz="2000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lang="ko-KR" altLang="en-US" sz="2000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책을 알게 된 것은 </a:t>
            </a:r>
            <a:endParaRPr lang="en-US" altLang="ko-KR" sz="2000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r"/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README</a:t>
            </a:r>
            <a:r>
              <a:rPr lang="ko-KR" altLang="en-US" sz="2000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에 </a:t>
            </a:r>
            <a:r>
              <a:rPr lang="ko-KR" altLang="en-US" sz="2000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의해서였다</a:t>
            </a:r>
            <a:r>
              <a:rPr lang="en-US" altLang="ko-KR" sz="2000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.</a:t>
            </a:r>
          </a:p>
          <a:p>
            <a:pPr algn="r"/>
            <a:r>
              <a:rPr lang="en-US" altLang="ko-KR" sz="2000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- 5</a:t>
            </a:r>
            <a:r>
              <a:rPr lang="ko-KR" altLang="en-US" sz="2000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조일동</a:t>
            </a:r>
            <a:endParaRPr lang="en-US" sz="5400" b="1" dirty="0">
              <a:solidFill>
                <a:schemeClr val="accent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7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9FEE9D-0EF6-4743-87B7-9647921B04C6}"/>
              </a:ext>
            </a:extLst>
          </p:cNvPr>
          <p:cNvSpPr txBox="1"/>
          <p:nvPr/>
        </p:nvSpPr>
        <p:spPr>
          <a:xfrm>
            <a:off x="2552699" y="1193511"/>
            <a:ext cx="71247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BABAE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목차</a:t>
            </a:r>
            <a:endParaRPr lang="en-US" sz="3200" b="1" dirty="0">
              <a:solidFill>
                <a:srgbClr val="FBABAE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DC8C9D-7306-478C-B603-88ECA89D4519}"/>
              </a:ext>
            </a:extLst>
          </p:cNvPr>
          <p:cNvSpPr txBox="1"/>
          <p:nvPr/>
        </p:nvSpPr>
        <p:spPr>
          <a:xfrm>
            <a:off x="1466848" y="3710282"/>
            <a:ext cx="2171702" cy="3077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README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란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C8C9D-7306-478C-B603-88ECA89D4519}"/>
              </a:ext>
            </a:extLst>
          </p:cNvPr>
          <p:cNvSpPr txBox="1"/>
          <p:nvPr/>
        </p:nvSpPr>
        <p:spPr>
          <a:xfrm>
            <a:off x="5059133" y="3701587"/>
            <a:ext cx="2171702" cy="3077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README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의 설계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DC8C9D-7306-478C-B603-88ECA89D4519}"/>
              </a:ext>
            </a:extLst>
          </p:cNvPr>
          <p:cNvSpPr txBox="1"/>
          <p:nvPr/>
        </p:nvSpPr>
        <p:spPr>
          <a:xfrm>
            <a:off x="8591554" y="3701587"/>
            <a:ext cx="2171702" cy="3077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README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의 구현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8743B1-021E-4FA2-B8A5-A8CAD8173D74}"/>
              </a:ext>
            </a:extLst>
          </p:cNvPr>
          <p:cNvSpPr txBox="1"/>
          <p:nvPr/>
        </p:nvSpPr>
        <p:spPr>
          <a:xfrm>
            <a:off x="5059133" y="4293742"/>
            <a:ext cx="2171702" cy="8329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아키텍처</a:t>
            </a:r>
            <a:endParaRPr lang="en-US" altLang="ko-KR" sz="1100" b="1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시퀀스 다이어그램</a:t>
            </a:r>
            <a:endParaRPr lang="en-US" altLang="ko-KR" sz="1100" b="1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ER </a:t>
            </a:r>
            <a:r>
              <a:rPr lang="ko-KR" altLang="en-US" sz="11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다이어그램</a:t>
            </a:r>
            <a:endParaRPr lang="en-US" altLang="ko-KR" sz="1100" b="1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8743B1-021E-4FA2-B8A5-A8CAD8173D74}"/>
              </a:ext>
            </a:extLst>
          </p:cNvPr>
          <p:cNvSpPr txBox="1"/>
          <p:nvPr/>
        </p:nvSpPr>
        <p:spPr>
          <a:xfrm>
            <a:off x="8640532" y="4305471"/>
            <a:ext cx="2171702" cy="8329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와이어프레임</a:t>
            </a:r>
            <a:endParaRPr lang="en-US" altLang="ko-KR" sz="1100" b="1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추천 구현 부분</a:t>
            </a:r>
            <a:endParaRPr lang="en-US" altLang="ko-KR" sz="1100" b="1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마일스톤</a:t>
            </a:r>
            <a:endParaRPr lang="en-US" altLang="ko-KR" sz="1100" b="1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D820AD-F59E-4A44-9E83-D87163104C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18" y="2308056"/>
            <a:ext cx="863761" cy="8637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B07A7C-9F9A-44C7-AE07-B1D6F5E0CA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38" y="2457497"/>
            <a:ext cx="714320" cy="7143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907D78-7735-44C3-BF7A-407BF9FA63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71" b="50000"/>
          <a:stretch/>
        </p:blipFill>
        <p:spPr>
          <a:xfrm>
            <a:off x="9276995" y="2397818"/>
            <a:ext cx="800819" cy="8336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3F8D71-2B73-4C19-A3E7-16DA1AEB8210}"/>
              </a:ext>
            </a:extLst>
          </p:cNvPr>
          <p:cNvSpPr txBox="1"/>
          <p:nvPr/>
        </p:nvSpPr>
        <p:spPr>
          <a:xfrm>
            <a:off x="1466847" y="4432427"/>
            <a:ext cx="2171702" cy="5790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README </a:t>
            </a:r>
            <a:r>
              <a:rPr lang="ko-KR" altLang="en-US" sz="11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서비스</a:t>
            </a:r>
            <a:endParaRPr lang="en-US" altLang="ko-KR" sz="1100" b="1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개발자 소개</a:t>
            </a:r>
            <a:endParaRPr lang="en-US" altLang="ko-KR" sz="1100" b="1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89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99" b="31099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77B43C-CD36-4F8B-8CCB-70BB7315DC2C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endParaRPr lang="en-US" altLang="ko-KR" sz="1400" dirty="0">
              <a:solidFill>
                <a:srgbClr val="996B61"/>
              </a:solidFill>
              <a:latin typeface="210 국민체조 R" panose="02020603020101020101" pitchFamily="18" charset="-127"/>
              <a:ea typeface="210 국민체조 R" panose="02020603020101020101" pitchFamily="18" charset="-127"/>
              <a:cs typeface="Segoe UI" panose="020B0502040204020203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076E0E9-0C42-4CCC-A5C0-82BE6D980D07}"/>
              </a:ext>
            </a:extLst>
          </p:cNvPr>
          <p:cNvGrpSpPr/>
          <p:nvPr/>
        </p:nvGrpSpPr>
        <p:grpSpPr>
          <a:xfrm>
            <a:off x="0" y="3845698"/>
            <a:ext cx="5649686" cy="830997"/>
            <a:chOff x="0" y="3845698"/>
            <a:chExt cx="5300908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B98457-EE26-4BD0-A5EA-AF50DA1BFE79}"/>
                </a:ext>
              </a:extLst>
            </p:cNvPr>
            <p:cNvSpPr txBox="1"/>
            <p:nvPr/>
          </p:nvSpPr>
          <p:spPr>
            <a:xfrm>
              <a:off x="2020291" y="3845698"/>
              <a:ext cx="3280617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README </a:t>
              </a:r>
              <a:r>
                <a:rPr lang="ko-KR" altLang="en-US" sz="3200" b="1" dirty="0">
                  <a:solidFill>
                    <a:srgbClr val="282828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는</a:t>
              </a:r>
              <a:endParaRPr lang="en-US" sz="48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2799326-6748-4EE6-9B3D-CABB6EEE40FC}"/>
                </a:ext>
              </a:extLst>
            </p:cNvPr>
            <p:cNvCxnSpPr/>
            <p:nvPr/>
          </p:nvCxnSpPr>
          <p:spPr>
            <a:xfrm flipH="1">
              <a:off x="0" y="4324350"/>
              <a:ext cx="176262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212E35E-E80E-4A30-8B2A-78A5CF095418}"/>
              </a:ext>
            </a:extLst>
          </p:cNvPr>
          <p:cNvGrpSpPr/>
          <p:nvPr/>
        </p:nvGrpSpPr>
        <p:grpSpPr>
          <a:xfrm>
            <a:off x="6228081" y="3601082"/>
            <a:ext cx="5438903" cy="2255595"/>
            <a:chOff x="6228081" y="3601082"/>
            <a:chExt cx="5438903" cy="225559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DD5972-1EE5-4D7A-9657-1B95CAEDF9D4}"/>
                </a:ext>
              </a:extLst>
            </p:cNvPr>
            <p:cNvSpPr txBox="1"/>
            <p:nvPr/>
          </p:nvSpPr>
          <p:spPr>
            <a:xfrm>
              <a:off x="6228081" y="3601082"/>
              <a:ext cx="4899946" cy="10531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200" b="1" dirty="0">
                  <a:solidFill>
                    <a:srgbClr val="282828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  <a:cs typeface="Segoe UI" panose="020B0502040204020203" pitchFamily="34" charset="0"/>
                </a:rPr>
                <a:t>콘텐츠 기반 필터링</a:t>
              </a:r>
              <a:r>
                <a:rPr lang="en-US" altLang="ko-KR" sz="1200" b="1" dirty="0">
                  <a:solidFill>
                    <a:srgbClr val="282828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  <a:cs typeface="Segoe UI" panose="020B0502040204020203" pitchFamily="34" charset="0"/>
                </a:rPr>
                <a:t>, </a:t>
              </a:r>
              <a:r>
                <a:rPr lang="ko-KR" altLang="en-US" sz="1200" b="1" dirty="0">
                  <a:solidFill>
                    <a:srgbClr val="282828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  <a:cs typeface="Segoe UI" panose="020B0502040204020203" pitchFamily="34" charset="0"/>
                </a:rPr>
                <a:t>협업 필터링</a:t>
              </a:r>
              <a:r>
                <a:rPr lang="en-US" altLang="ko-KR" sz="1200" b="1" dirty="0">
                  <a:solidFill>
                    <a:srgbClr val="282828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  <a:cs typeface="Segoe UI" panose="020B0502040204020203" pitchFamily="34" charset="0"/>
                </a:rPr>
                <a:t>, 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200" b="1" dirty="0">
                  <a:solidFill>
                    <a:srgbClr val="282828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  <a:cs typeface="Segoe UI" panose="020B0502040204020203" pitchFamily="34" charset="0"/>
                </a:rPr>
                <a:t>README</a:t>
              </a:r>
              <a:r>
                <a:rPr lang="ko-KR" altLang="en-US" sz="1200" b="1" dirty="0">
                  <a:solidFill>
                    <a:srgbClr val="282828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  <a:cs typeface="Segoe UI" panose="020B0502040204020203" pitchFamily="34" charset="0"/>
                </a:rPr>
                <a:t>만의 </a:t>
              </a:r>
              <a:r>
                <a:rPr lang="en-US" altLang="ko-KR" sz="1200" b="1" dirty="0">
                  <a:solidFill>
                    <a:srgbClr val="282828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  <a:cs typeface="Segoe UI" panose="020B0502040204020203" pitchFamily="34" charset="0"/>
                </a:rPr>
                <a:t>BBTI </a:t>
              </a:r>
              <a:r>
                <a:rPr lang="ko-KR" altLang="en-US" sz="1200" b="1" dirty="0">
                  <a:solidFill>
                    <a:srgbClr val="282828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  <a:cs typeface="Segoe UI" panose="020B0502040204020203" pitchFamily="34" charset="0"/>
                </a:rPr>
                <a:t>기반 추천 리스트를 제공해주는</a:t>
              </a:r>
              <a:endParaRPr lang="en-US" altLang="ko-KR" sz="12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  <a:cs typeface="Segoe UI" panose="020B0502040204020203" pitchFamily="34" charset="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05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AE02759-2195-4D73-90BC-9AADF0E6B582}"/>
                </a:ext>
              </a:extLst>
            </p:cNvPr>
            <p:cNvSpPr/>
            <p:nvPr/>
          </p:nvSpPr>
          <p:spPr>
            <a:xfrm rot="10800000">
              <a:off x="11293920" y="5547331"/>
              <a:ext cx="373064" cy="309346"/>
            </a:xfrm>
            <a:custGeom>
              <a:avLst/>
              <a:gdLst>
                <a:gd name="connsiteX0" fmla="*/ 478783 w 649982"/>
                <a:gd name="connsiteY0" fmla="*/ 0 h 538967"/>
                <a:gd name="connsiteX1" fmla="*/ 635716 w 649982"/>
                <a:gd name="connsiteY1" fmla="*/ 0 h 538967"/>
                <a:gd name="connsiteX2" fmla="*/ 565969 w 649982"/>
                <a:gd name="connsiteY2" fmla="*/ 252048 h 538967"/>
                <a:gd name="connsiteX3" fmla="*/ 627791 w 649982"/>
                <a:gd name="connsiteY3" fmla="*/ 304360 h 538967"/>
                <a:gd name="connsiteX4" fmla="*/ 649982 w 649982"/>
                <a:gd name="connsiteY4" fmla="*/ 386790 h 538967"/>
                <a:gd name="connsiteX5" fmla="*/ 607182 w 649982"/>
                <a:gd name="connsiteY5" fmla="*/ 496960 h 538967"/>
                <a:gd name="connsiteX6" fmla="*/ 497805 w 649982"/>
                <a:gd name="connsiteY6" fmla="*/ 538967 h 538967"/>
                <a:gd name="connsiteX7" fmla="*/ 387634 w 649982"/>
                <a:gd name="connsiteY7" fmla="*/ 496167 h 538967"/>
                <a:gd name="connsiteX8" fmla="*/ 344041 w 649982"/>
                <a:gd name="connsiteY8" fmla="*/ 386790 h 538967"/>
                <a:gd name="connsiteX9" fmla="*/ 351967 w 649982"/>
                <a:gd name="connsiteY9" fmla="*/ 323382 h 538967"/>
                <a:gd name="connsiteX10" fmla="*/ 386841 w 649982"/>
                <a:gd name="connsiteY10" fmla="*/ 228270 h 538967"/>
                <a:gd name="connsiteX11" fmla="*/ 134742 w 649982"/>
                <a:gd name="connsiteY11" fmla="*/ 0 h 538967"/>
                <a:gd name="connsiteX12" fmla="*/ 291675 w 649982"/>
                <a:gd name="connsiteY12" fmla="*/ 0 h 538967"/>
                <a:gd name="connsiteX13" fmla="*/ 221927 w 649982"/>
                <a:gd name="connsiteY13" fmla="*/ 252048 h 538967"/>
                <a:gd name="connsiteX14" fmla="*/ 283749 w 649982"/>
                <a:gd name="connsiteY14" fmla="*/ 304360 h 538967"/>
                <a:gd name="connsiteX15" fmla="*/ 305941 w 649982"/>
                <a:gd name="connsiteY15" fmla="*/ 386790 h 538967"/>
                <a:gd name="connsiteX16" fmla="*/ 263141 w 649982"/>
                <a:gd name="connsiteY16" fmla="*/ 496960 h 538967"/>
                <a:gd name="connsiteX17" fmla="*/ 153763 w 649982"/>
                <a:gd name="connsiteY17" fmla="*/ 538967 h 538967"/>
                <a:gd name="connsiteX18" fmla="*/ 43593 w 649982"/>
                <a:gd name="connsiteY18" fmla="*/ 496167 h 538967"/>
                <a:gd name="connsiteX19" fmla="*/ 0 w 649982"/>
                <a:gd name="connsiteY19" fmla="*/ 386790 h 538967"/>
                <a:gd name="connsiteX20" fmla="*/ 7926 w 649982"/>
                <a:gd name="connsiteY20" fmla="*/ 323382 h 538967"/>
                <a:gd name="connsiteX21" fmla="*/ 42800 w 649982"/>
                <a:gd name="connsiteY21" fmla="*/ 228270 h 53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9982" h="538967">
                  <a:moveTo>
                    <a:pt x="478783" y="0"/>
                  </a:moveTo>
                  <a:lnTo>
                    <a:pt x="635716" y="0"/>
                  </a:lnTo>
                  <a:lnTo>
                    <a:pt x="565969" y="252048"/>
                  </a:lnTo>
                  <a:cubicBezTo>
                    <a:pt x="592389" y="263672"/>
                    <a:pt x="612994" y="281110"/>
                    <a:pt x="627791" y="304360"/>
                  </a:cubicBezTo>
                  <a:cubicBezTo>
                    <a:pt x="642587" y="327607"/>
                    <a:pt x="649982" y="355086"/>
                    <a:pt x="649982" y="386790"/>
                  </a:cubicBezTo>
                  <a:cubicBezTo>
                    <a:pt x="649982" y="432231"/>
                    <a:pt x="635716" y="468954"/>
                    <a:pt x="607182" y="496960"/>
                  </a:cubicBezTo>
                  <a:cubicBezTo>
                    <a:pt x="578648" y="524967"/>
                    <a:pt x="542191" y="538967"/>
                    <a:pt x="497805" y="538967"/>
                  </a:cubicBezTo>
                  <a:cubicBezTo>
                    <a:pt x="453419" y="538967"/>
                    <a:pt x="416696" y="524701"/>
                    <a:pt x="387634" y="496167"/>
                  </a:cubicBezTo>
                  <a:cubicBezTo>
                    <a:pt x="358572" y="467633"/>
                    <a:pt x="344041" y="431176"/>
                    <a:pt x="344041" y="386790"/>
                  </a:cubicBezTo>
                  <a:cubicBezTo>
                    <a:pt x="344041" y="365654"/>
                    <a:pt x="346683" y="344518"/>
                    <a:pt x="351967" y="323382"/>
                  </a:cubicBezTo>
                  <a:cubicBezTo>
                    <a:pt x="357251" y="302246"/>
                    <a:pt x="368875" y="270542"/>
                    <a:pt x="386841" y="228270"/>
                  </a:cubicBezTo>
                  <a:close/>
                  <a:moveTo>
                    <a:pt x="134742" y="0"/>
                  </a:moveTo>
                  <a:lnTo>
                    <a:pt x="291675" y="0"/>
                  </a:lnTo>
                  <a:lnTo>
                    <a:pt x="221927" y="252048"/>
                  </a:lnTo>
                  <a:cubicBezTo>
                    <a:pt x="248347" y="263672"/>
                    <a:pt x="268953" y="281110"/>
                    <a:pt x="283749" y="304360"/>
                  </a:cubicBezTo>
                  <a:cubicBezTo>
                    <a:pt x="298545" y="327607"/>
                    <a:pt x="305941" y="355086"/>
                    <a:pt x="305941" y="386790"/>
                  </a:cubicBezTo>
                  <a:cubicBezTo>
                    <a:pt x="305941" y="432231"/>
                    <a:pt x="291675" y="468954"/>
                    <a:pt x="263141" y="496960"/>
                  </a:cubicBezTo>
                  <a:cubicBezTo>
                    <a:pt x="234607" y="524967"/>
                    <a:pt x="198149" y="538967"/>
                    <a:pt x="153763" y="538967"/>
                  </a:cubicBezTo>
                  <a:cubicBezTo>
                    <a:pt x="109377" y="538967"/>
                    <a:pt x="72655" y="524701"/>
                    <a:pt x="43593" y="496167"/>
                  </a:cubicBezTo>
                  <a:cubicBezTo>
                    <a:pt x="14531" y="467633"/>
                    <a:pt x="0" y="431176"/>
                    <a:pt x="0" y="386790"/>
                  </a:cubicBezTo>
                  <a:cubicBezTo>
                    <a:pt x="0" y="365654"/>
                    <a:pt x="2642" y="344518"/>
                    <a:pt x="7926" y="323382"/>
                  </a:cubicBezTo>
                  <a:cubicBezTo>
                    <a:pt x="13210" y="302246"/>
                    <a:pt x="24833" y="270542"/>
                    <a:pt x="42800" y="2282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81A6355-FFC7-4820-B2D5-7ADB477E658E}"/>
                </a:ext>
              </a:extLst>
            </p:cNvPr>
            <p:cNvSpPr/>
            <p:nvPr/>
          </p:nvSpPr>
          <p:spPr>
            <a:xfrm>
              <a:off x="6667229" y="4697226"/>
              <a:ext cx="373066" cy="309348"/>
            </a:xfrm>
            <a:custGeom>
              <a:avLst/>
              <a:gdLst>
                <a:gd name="connsiteX0" fmla="*/ 478783 w 649982"/>
                <a:gd name="connsiteY0" fmla="*/ 0 h 538967"/>
                <a:gd name="connsiteX1" fmla="*/ 635716 w 649982"/>
                <a:gd name="connsiteY1" fmla="*/ 0 h 538967"/>
                <a:gd name="connsiteX2" fmla="*/ 565969 w 649982"/>
                <a:gd name="connsiteY2" fmla="*/ 252048 h 538967"/>
                <a:gd name="connsiteX3" fmla="*/ 627791 w 649982"/>
                <a:gd name="connsiteY3" fmla="*/ 304360 h 538967"/>
                <a:gd name="connsiteX4" fmla="*/ 649982 w 649982"/>
                <a:gd name="connsiteY4" fmla="*/ 386790 h 538967"/>
                <a:gd name="connsiteX5" fmla="*/ 607182 w 649982"/>
                <a:gd name="connsiteY5" fmla="*/ 496960 h 538967"/>
                <a:gd name="connsiteX6" fmla="*/ 497805 w 649982"/>
                <a:gd name="connsiteY6" fmla="*/ 538967 h 538967"/>
                <a:gd name="connsiteX7" fmla="*/ 387634 w 649982"/>
                <a:gd name="connsiteY7" fmla="*/ 496167 h 538967"/>
                <a:gd name="connsiteX8" fmla="*/ 344041 w 649982"/>
                <a:gd name="connsiteY8" fmla="*/ 386790 h 538967"/>
                <a:gd name="connsiteX9" fmla="*/ 351967 w 649982"/>
                <a:gd name="connsiteY9" fmla="*/ 323382 h 538967"/>
                <a:gd name="connsiteX10" fmla="*/ 386841 w 649982"/>
                <a:gd name="connsiteY10" fmla="*/ 228270 h 538967"/>
                <a:gd name="connsiteX11" fmla="*/ 134742 w 649982"/>
                <a:gd name="connsiteY11" fmla="*/ 0 h 538967"/>
                <a:gd name="connsiteX12" fmla="*/ 291675 w 649982"/>
                <a:gd name="connsiteY12" fmla="*/ 0 h 538967"/>
                <a:gd name="connsiteX13" fmla="*/ 221927 w 649982"/>
                <a:gd name="connsiteY13" fmla="*/ 252048 h 538967"/>
                <a:gd name="connsiteX14" fmla="*/ 283749 w 649982"/>
                <a:gd name="connsiteY14" fmla="*/ 304360 h 538967"/>
                <a:gd name="connsiteX15" fmla="*/ 305941 w 649982"/>
                <a:gd name="connsiteY15" fmla="*/ 386790 h 538967"/>
                <a:gd name="connsiteX16" fmla="*/ 263141 w 649982"/>
                <a:gd name="connsiteY16" fmla="*/ 496960 h 538967"/>
                <a:gd name="connsiteX17" fmla="*/ 153763 w 649982"/>
                <a:gd name="connsiteY17" fmla="*/ 538967 h 538967"/>
                <a:gd name="connsiteX18" fmla="*/ 43593 w 649982"/>
                <a:gd name="connsiteY18" fmla="*/ 496167 h 538967"/>
                <a:gd name="connsiteX19" fmla="*/ 0 w 649982"/>
                <a:gd name="connsiteY19" fmla="*/ 386790 h 538967"/>
                <a:gd name="connsiteX20" fmla="*/ 7926 w 649982"/>
                <a:gd name="connsiteY20" fmla="*/ 323382 h 538967"/>
                <a:gd name="connsiteX21" fmla="*/ 42800 w 649982"/>
                <a:gd name="connsiteY21" fmla="*/ 228270 h 53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9982" h="538967">
                  <a:moveTo>
                    <a:pt x="478783" y="0"/>
                  </a:moveTo>
                  <a:lnTo>
                    <a:pt x="635716" y="0"/>
                  </a:lnTo>
                  <a:lnTo>
                    <a:pt x="565969" y="252048"/>
                  </a:lnTo>
                  <a:cubicBezTo>
                    <a:pt x="592389" y="263672"/>
                    <a:pt x="612994" y="281110"/>
                    <a:pt x="627791" y="304360"/>
                  </a:cubicBezTo>
                  <a:cubicBezTo>
                    <a:pt x="642587" y="327607"/>
                    <a:pt x="649982" y="355086"/>
                    <a:pt x="649982" y="386790"/>
                  </a:cubicBezTo>
                  <a:cubicBezTo>
                    <a:pt x="649982" y="432231"/>
                    <a:pt x="635716" y="468954"/>
                    <a:pt x="607182" y="496960"/>
                  </a:cubicBezTo>
                  <a:cubicBezTo>
                    <a:pt x="578648" y="524967"/>
                    <a:pt x="542191" y="538967"/>
                    <a:pt x="497805" y="538967"/>
                  </a:cubicBezTo>
                  <a:cubicBezTo>
                    <a:pt x="453419" y="538967"/>
                    <a:pt x="416696" y="524701"/>
                    <a:pt x="387634" y="496167"/>
                  </a:cubicBezTo>
                  <a:cubicBezTo>
                    <a:pt x="358572" y="467633"/>
                    <a:pt x="344041" y="431176"/>
                    <a:pt x="344041" y="386790"/>
                  </a:cubicBezTo>
                  <a:cubicBezTo>
                    <a:pt x="344041" y="365654"/>
                    <a:pt x="346683" y="344518"/>
                    <a:pt x="351967" y="323382"/>
                  </a:cubicBezTo>
                  <a:cubicBezTo>
                    <a:pt x="357251" y="302246"/>
                    <a:pt x="368875" y="270542"/>
                    <a:pt x="386841" y="228270"/>
                  </a:cubicBezTo>
                  <a:close/>
                  <a:moveTo>
                    <a:pt x="134742" y="0"/>
                  </a:moveTo>
                  <a:lnTo>
                    <a:pt x="291675" y="0"/>
                  </a:lnTo>
                  <a:lnTo>
                    <a:pt x="221927" y="252048"/>
                  </a:lnTo>
                  <a:cubicBezTo>
                    <a:pt x="248347" y="263672"/>
                    <a:pt x="268953" y="281110"/>
                    <a:pt x="283749" y="304360"/>
                  </a:cubicBezTo>
                  <a:cubicBezTo>
                    <a:pt x="298545" y="327607"/>
                    <a:pt x="305941" y="355086"/>
                    <a:pt x="305941" y="386790"/>
                  </a:cubicBezTo>
                  <a:cubicBezTo>
                    <a:pt x="305941" y="432231"/>
                    <a:pt x="291675" y="468954"/>
                    <a:pt x="263141" y="496960"/>
                  </a:cubicBezTo>
                  <a:cubicBezTo>
                    <a:pt x="234607" y="524967"/>
                    <a:pt x="198149" y="538967"/>
                    <a:pt x="153763" y="538967"/>
                  </a:cubicBezTo>
                  <a:cubicBezTo>
                    <a:pt x="109377" y="538967"/>
                    <a:pt x="72655" y="524701"/>
                    <a:pt x="43593" y="496167"/>
                  </a:cubicBezTo>
                  <a:cubicBezTo>
                    <a:pt x="14531" y="467633"/>
                    <a:pt x="0" y="431176"/>
                    <a:pt x="0" y="386790"/>
                  </a:cubicBezTo>
                  <a:cubicBezTo>
                    <a:pt x="0" y="365654"/>
                    <a:pt x="2642" y="344518"/>
                    <a:pt x="7926" y="323382"/>
                  </a:cubicBezTo>
                  <a:cubicBezTo>
                    <a:pt x="13210" y="302246"/>
                    <a:pt x="24833" y="270542"/>
                    <a:pt x="42800" y="2282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8E124D-737F-4DC5-982E-61D369098535}"/>
              </a:ext>
            </a:extLst>
          </p:cNvPr>
          <p:cNvSpPr txBox="1"/>
          <p:nvPr/>
        </p:nvSpPr>
        <p:spPr>
          <a:xfrm>
            <a:off x="6930553" y="5856677"/>
            <a:ext cx="489994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2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  <a:cs typeface="Segoe UI" panose="020B0502040204020203" pitchFamily="34" charset="0"/>
              </a:rPr>
              <a:t>입니다</a:t>
            </a:r>
            <a:r>
              <a:rPr lang="en-US" altLang="ko-KR" sz="1200" b="1" dirty="0">
                <a:solidFill>
                  <a:srgbClr val="282828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  <a:cs typeface="Segoe UI" panose="020B0502040204020203" pitchFamily="34" charset="0"/>
              </a:rPr>
              <a:t>.</a:t>
            </a:r>
            <a:endParaRPr lang="en-US" altLang="ko-KR" sz="1050" b="1" dirty="0">
              <a:solidFill>
                <a:srgbClr val="282828"/>
              </a:solidFill>
              <a:latin typeface="DX유니고딕 115" panose="02020600000000000000" pitchFamily="18" charset="-127"/>
              <a:ea typeface="DX유니고딕 115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B831DB-1281-435B-B355-38266F271742}"/>
              </a:ext>
            </a:extLst>
          </p:cNvPr>
          <p:cNvSpPr/>
          <p:nvPr/>
        </p:nvSpPr>
        <p:spPr>
          <a:xfrm>
            <a:off x="7041501" y="4984652"/>
            <a:ext cx="420499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  <a:cs typeface="Segoe UI" panose="020B0502040204020203" pitchFamily="34" charset="0"/>
              </a:rPr>
              <a:t>개인 맞춤형 도서 추천 서비스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  <a:latin typeface="DX유니고딕 115" panose="02020600000000000000" pitchFamily="18" charset="-127"/>
              <a:ea typeface="DX유니고딕 115" panose="02020600000000000000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53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7DA6B61-D3D1-4ABF-807B-CBFF1F625E4C}"/>
              </a:ext>
            </a:extLst>
          </p:cNvPr>
          <p:cNvSpPr/>
          <p:nvPr/>
        </p:nvSpPr>
        <p:spPr>
          <a:xfrm flipH="1">
            <a:off x="4688937" y="4152900"/>
            <a:ext cx="2814121" cy="1905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4A0675-A31B-4469-AC16-4DC301D9570B}"/>
              </a:ext>
            </a:extLst>
          </p:cNvPr>
          <p:cNvSpPr/>
          <p:nvPr/>
        </p:nvSpPr>
        <p:spPr>
          <a:xfrm flipH="1">
            <a:off x="8232239" y="4152900"/>
            <a:ext cx="2814121" cy="1905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5869F0-34A2-42B9-A232-CAB1A095224B}"/>
              </a:ext>
            </a:extLst>
          </p:cNvPr>
          <p:cNvSpPr/>
          <p:nvPr/>
        </p:nvSpPr>
        <p:spPr>
          <a:xfrm flipH="1">
            <a:off x="1145639" y="4152900"/>
            <a:ext cx="2814121" cy="1905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0FCD59-FB32-4026-A362-19FD5EBC8690}"/>
              </a:ext>
            </a:extLst>
          </p:cNvPr>
          <p:cNvSpPr txBox="1"/>
          <p:nvPr/>
        </p:nvSpPr>
        <p:spPr>
          <a:xfrm>
            <a:off x="2552699" y="647700"/>
            <a:ext cx="71247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README</a:t>
            </a:r>
            <a:r>
              <a:rPr lang="ko-KR" altLang="en-US" sz="32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lang="ko-KR" altLang="en-US" sz="3200" b="1" dirty="0" err="1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만든이</a:t>
            </a:r>
            <a:r>
              <a:rPr lang="ko-KR" altLang="en-US" sz="32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lang="en-US" altLang="ko-KR" sz="32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- </a:t>
            </a:r>
            <a:r>
              <a:rPr lang="ko-KR" altLang="en-US" sz="3200" b="1" dirty="0">
                <a:solidFill>
                  <a:schemeClr val="accent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현재</a:t>
            </a:r>
            <a:endParaRPr lang="en-US" sz="3200" b="1" dirty="0">
              <a:solidFill>
                <a:schemeClr val="accent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D296B51-7A0C-4D69-877C-2CDC05CD9A0B}"/>
              </a:ext>
            </a:extLst>
          </p:cNvPr>
          <p:cNvGrpSpPr/>
          <p:nvPr/>
        </p:nvGrpSpPr>
        <p:grpSpPr>
          <a:xfrm>
            <a:off x="1466848" y="4388508"/>
            <a:ext cx="2171702" cy="988293"/>
            <a:chOff x="1466848" y="4388508"/>
            <a:chExt cx="2171702" cy="98829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8743B1-021E-4FA2-B8A5-A8CAD8173D74}"/>
                </a:ext>
              </a:extLst>
            </p:cNvPr>
            <p:cNvSpPr txBox="1"/>
            <p:nvPr/>
          </p:nvSpPr>
          <p:spPr>
            <a:xfrm>
              <a:off x="1466848" y="5051712"/>
              <a:ext cx="2171702" cy="325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박서영</a:t>
              </a:r>
              <a:endParaRPr lang="en-US" sz="1100" b="1" dirty="0"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DC8C9D-7306-478C-B603-88ECA89D4519}"/>
                </a:ext>
              </a:extLst>
            </p:cNvPr>
            <p:cNvSpPr txBox="1"/>
            <p:nvPr/>
          </p:nvSpPr>
          <p:spPr>
            <a:xfrm>
              <a:off x="1466848" y="4388508"/>
              <a:ext cx="2171702" cy="3077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BACKEND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DD40CA0-2534-4134-AC2B-456B51D94C6D}"/>
              </a:ext>
            </a:extLst>
          </p:cNvPr>
          <p:cNvSpPr txBox="1"/>
          <p:nvPr/>
        </p:nvSpPr>
        <p:spPr>
          <a:xfrm>
            <a:off x="5010146" y="4388508"/>
            <a:ext cx="2171702" cy="3077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BIGDATA</a:t>
            </a:r>
            <a:endParaRPr lang="en-US" sz="1400" b="1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9948EB-9252-41ED-97E8-17B5A60C976D}"/>
              </a:ext>
            </a:extLst>
          </p:cNvPr>
          <p:cNvSpPr txBox="1"/>
          <p:nvPr/>
        </p:nvSpPr>
        <p:spPr>
          <a:xfrm>
            <a:off x="8553444" y="4388508"/>
            <a:ext cx="2171702" cy="3077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FRONTEND</a:t>
            </a:r>
            <a:endParaRPr lang="en-US" sz="1400" b="1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r="9006"/>
          <a:stretch>
            <a:fillRect/>
          </a:stretch>
        </p:blipFill>
        <p:spPr/>
      </p:pic>
      <p:pic>
        <p:nvPicPr>
          <p:cNvPr id="4" name="그림 개체 틀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r="9006"/>
          <a:stretch>
            <a:fillRect/>
          </a:stretch>
        </p:blipFill>
        <p:spPr/>
      </p:pic>
      <p:pic>
        <p:nvPicPr>
          <p:cNvPr id="6" name="그림 개체 틀 5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r="9006"/>
          <a:stretch>
            <a:fillRect/>
          </a:stretch>
        </p:blipFill>
        <p:spPr/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68743B1-021E-4FA2-B8A5-A8CAD8173D74}"/>
              </a:ext>
            </a:extLst>
          </p:cNvPr>
          <p:cNvSpPr txBox="1"/>
          <p:nvPr/>
        </p:nvSpPr>
        <p:spPr>
          <a:xfrm>
            <a:off x="5029201" y="4824313"/>
            <a:ext cx="2171702" cy="8329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신윤식</a:t>
            </a:r>
            <a:endParaRPr lang="en-US" altLang="ko-KR" sz="1100" b="1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김윤성</a:t>
            </a:r>
            <a:endParaRPr lang="en-US" altLang="ko-KR" sz="1100" b="1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이소영</a:t>
            </a:r>
            <a:endParaRPr lang="en-US" sz="1100" b="1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743B1-021E-4FA2-B8A5-A8CAD8173D74}"/>
              </a:ext>
            </a:extLst>
          </p:cNvPr>
          <p:cNvSpPr txBox="1"/>
          <p:nvPr/>
        </p:nvSpPr>
        <p:spPr>
          <a:xfrm>
            <a:off x="8591554" y="5036283"/>
            <a:ext cx="2171702" cy="3250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박주동</a:t>
            </a:r>
            <a:endParaRPr lang="en-US" sz="1100" b="1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33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EE94E11-B7D6-476A-BFA7-B6884BABD274}"/>
              </a:ext>
            </a:extLst>
          </p:cNvPr>
          <p:cNvSpPr/>
          <p:nvPr/>
        </p:nvSpPr>
        <p:spPr>
          <a:xfrm>
            <a:off x="515750" y="1323101"/>
            <a:ext cx="1959002" cy="3758268"/>
          </a:xfrm>
          <a:prstGeom prst="rect">
            <a:avLst/>
          </a:prstGeom>
          <a:noFill/>
          <a:ln>
            <a:solidFill>
              <a:srgbClr val="FBABA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8EFB8D9B-81B5-4B4B-8276-C4B14DEAA339}"/>
              </a:ext>
            </a:extLst>
          </p:cNvPr>
          <p:cNvSpPr/>
          <p:nvPr/>
        </p:nvSpPr>
        <p:spPr>
          <a:xfrm>
            <a:off x="2991900" y="1323101"/>
            <a:ext cx="1959002" cy="3758268"/>
          </a:xfrm>
          <a:prstGeom prst="rect">
            <a:avLst/>
          </a:prstGeom>
          <a:noFill/>
          <a:ln>
            <a:solidFill>
              <a:srgbClr val="FBABA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2AFAC8CD-8329-4474-B2C9-76149FB41559}"/>
              </a:ext>
            </a:extLst>
          </p:cNvPr>
          <p:cNvSpPr/>
          <p:nvPr/>
        </p:nvSpPr>
        <p:spPr>
          <a:xfrm>
            <a:off x="8450400" y="4222247"/>
            <a:ext cx="2829291" cy="1502420"/>
          </a:xfrm>
          <a:prstGeom prst="rect">
            <a:avLst/>
          </a:prstGeom>
          <a:noFill/>
          <a:ln>
            <a:solidFill>
              <a:srgbClr val="FBABA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E520D7-B077-44DA-859B-C396CBBC73D4}"/>
              </a:ext>
            </a:extLst>
          </p:cNvPr>
          <p:cNvSpPr txBox="1"/>
          <p:nvPr/>
        </p:nvSpPr>
        <p:spPr>
          <a:xfrm>
            <a:off x="515750" y="953769"/>
            <a:ext cx="195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Browser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098DA3-381B-491F-A642-4409157B6E4F}"/>
              </a:ext>
            </a:extLst>
          </p:cNvPr>
          <p:cNvSpPr txBox="1"/>
          <p:nvPr/>
        </p:nvSpPr>
        <p:spPr>
          <a:xfrm>
            <a:off x="2991900" y="953769"/>
            <a:ext cx="195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Web Server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CB52F5-4185-4481-93C8-760FF3EA2B5E}"/>
              </a:ext>
            </a:extLst>
          </p:cNvPr>
          <p:cNvSpPr txBox="1"/>
          <p:nvPr/>
        </p:nvSpPr>
        <p:spPr>
          <a:xfrm>
            <a:off x="8359366" y="1066595"/>
            <a:ext cx="314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Web Application Server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86A3692-20E3-428C-879F-04744BEC5E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8" t="4575" r="8232" b="77255"/>
          <a:stretch/>
        </p:blipFill>
        <p:spPr>
          <a:xfrm flipH="1">
            <a:off x="2438185" y="2745570"/>
            <a:ext cx="608469" cy="3693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D76C98-4731-489C-B73A-9571A13677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8" t="4575" r="8232" b="77255"/>
          <a:stretch/>
        </p:blipFill>
        <p:spPr>
          <a:xfrm rot="5400000" flipH="1">
            <a:off x="9521938" y="3291788"/>
            <a:ext cx="608469" cy="3693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73ED336-54D6-4590-9B39-033C3DB8C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8" t="4575" r="8232" b="77255"/>
          <a:stretch/>
        </p:blipFill>
        <p:spPr>
          <a:xfrm rot="16200000" flipH="1">
            <a:off x="9783594" y="3291787"/>
            <a:ext cx="608469" cy="3693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F40FCC-F714-40F3-8B0A-07CF19391A49}"/>
              </a:ext>
            </a:extLst>
          </p:cNvPr>
          <p:cNvSpPr txBox="1"/>
          <p:nvPr/>
        </p:nvSpPr>
        <p:spPr>
          <a:xfrm>
            <a:off x="8885544" y="3839799"/>
            <a:ext cx="195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Database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BA809819-5974-465F-85E1-A0A02953678F}"/>
              </a:ext>
            </a:extLst>
          </p:cNvPr>
          <p:cNvSpPr/>
          <p:nvPr/>
        </p:nvSpPr>
        <p:spPr>
          <a:xfrm>
            <a:off x="5605116" y="1883119"/>
            <a:ext cx="1626853" cy="2463567"/>
          </a:xfrm>
          <a:prstGeom prst="rect">
            <a:avLst/>
          </a:prstGeom>
          <a:noFill/>
          <a:ln>
            <a:solidFill>
              <a:srgbClr val="FBABA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자바스크립트(Javascript)란?">
            <a:extLst>
              <a:ext uri="{FF2B5EF4-FFF2-40B4-BE49-F238E27FC236}">
                <a16:creationId xmlns:a16="http://schemas.microsoft.com/office/drawing/2014/main" id="{477F0B2B-431F-4AB2-AC1F-1B758622F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72" y="2339073"/>
            <a:ext cx="635471" cy="68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ml] vs code extension, Highlight Matching Tag">
            <a:extLst>
              <a:ext uri="{FF2B5EF4-FFF2-40B4-BE49-F238E27FC236}">
                <a16:creationId xmlns:a16="http://schemas.microsoft.com/office/drawing/2014/main" id="{A96F55F5-4D13-4C2E-A690-C32980972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7"/>
          <a:stretch/>
        </p:blipFill>
        <p:spPr bwMode="auto">
          <a:xfrm>
            <a:off x="1164862" y="3752886"/>
            <a:ext cx="595889" cy="100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ml] vs code extension, Highlight Matching Tag">
            <a:extLst>
              <a:ext uri="{FF2B5EF4-FFF2-40B4-BE49-F238E27FC236}">
                <a16:creationId xmlns:a16="http://schemas.microsoft.com/office/drawing/2014/main" id="{D07532E8-B673-4465-9238-E56B9FB3D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17"/>
          <a:stretch/>
        </p:blipFill>
        <p:spPr bwMode="auto">
          <a:xfrm>
            <a:off x="1128718" y="2979272"/>
            <a:ext cx="668175" cy="100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612037-457D-42CB-B015-7212859F9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737" y="2380803"/>
            <a:ext cx="1429609" cy="55487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A034B2-BAC8-4A89-836F-DEF2DC48776F}"/>
              </a:ext>
            </a:extLst>
          </p:cNvPr>
          <p:cNvSpPr/>
          <p:nvPr/>
        </p:nvSpPr>
        <p:spPr>
          <a:xfrm>
            <a:off x="5505223" y="4398434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*</a:t>
            </a:r>
            <a:r>
              <a:rPr lang="ko-KR" altLang="ko-KR" sz="1050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웹 서버, 프레임워크, 어플리케이션을 </a:t>
            </a:r>
            <a:endParaRPr lang="en-US" altLang="ko-KR" sz="1050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r>
              <a:rPr lang="ko-KR" altLang="ko-KR" sz="1050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연결해주는 표준 인터페이스</a:t>
            </a:r>
            <a:endParaRPr lang="ko-KR" altLang="en-US" sz="1050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1032" name="Picture 8" descr="ASGI 앱 순위 및 스토어 데이터 | App Annie">
            <a:extLst>
              <a:ext uri="{FF2B5EF4-FFF2-40B4-BE49-F238E27FC236}">
                <a16:creationId xmlns:a16="http://schemas.microsoft.com/office/drawing/2014/main" id="{0106571D-A496-45ED-87CA-E161E058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102" y="3231974"/>
            <a:ext cx="1113985" cy="71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ySQL] MySQL 테이블 [생성/수정/삭제] 실습">
            <a:extLst>
              <a:ext uri="{FF2B5EF4-FFF2-40B4-BE49-F238E27FC236}">
                <a16:creationId xmlns:a16="http://schemas.microsoft.com/office/drawing/2014/main" id="{7D57F13D-21EF-4409-B251-FE8F9D1F0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709" y="4471395"/>
            <a:ext cx="1724671" cy="88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FEB53B5-0682-45A8-B24D-E1B08CEF8064}"/>
              </a:ext>
            </a:extLst>
          </p:cNvPr>
          <p:cNvSpPr txBox="1"/>
          <p:nvPr/>
        </p:nvSpPr>
        <p:spPr>
          <a:xfrm>
            <a:off x="53430" y="188651"/>
            <a:ext cx="7124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t"/>
            <a:r>
              <a:rPr lang="en-US" altLang="ko-KR" sz="2400" b="1" dirty="0">
                <a:solidFill>
                  <a:srgbClr val="FBABAE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README</a:t>
            </a:r>
            <a:r>
              <a:rPr lang="ko-KR" altLang="en-US" sz="2400" b="1" dirty="0">
                <a:solidFill>
                  <a:srgbClr val="FBABAE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의 아키텍처</a:t>
            </a:r>
            <a:endParaRPr lang="en-US" altLang="ko-KR" sz="2400" b="1" dirty="0">
              <a:solidFill>
                <a:srgbClr val="FBABAE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1058" name="Picture 34">
            <a:extLst>
              <a:ext uri="{FF2B5EF4-FFF2-40B4-BE49-F238E27FC236}">
                <a16:creationId xmlns:a16="http://schemas.microsoft.com/office/drawing/2014/main" id="{BB144FF5-BA68-4B39-A583-EC0C2BDD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662" y="2543128"/>
            <a:ext cx="1809461" cy="104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C3674556-1989-464B-9936-9B3378EDA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8" t="4575" r="8232" b="77255"/>
          <a:stretch/>
        </p:blipFill>
        <p:spPr>
          <a:xfrm rot="10629989" flipH="1">
            <a:off x="2446942" y="3044853"/>
            <a:ext cx="608469" cy="36933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0FB9D1F8-3081-498E-BA2F-D98AAEE79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8" t="4575" r="8232" b="77255"/>
          <a:stretch/>
        </p:blipFill>
        <p:spPr>
          <a:xfrm flipH="1">
            <a:off x="4971845" y="2751007"/>
            <a:ext cx="608469" cy="36933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44D6F8F4-1381-4666-8ECC-7D11C1A85E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8" t="4575" r="8232" b="77255"/>
          <a:stretch/>
        </p:blipFill>
        <p:spPr>
          <a:xfrm rot="10629989" flipH="1">
            <a:off x="4980602" y="3050290"/>
            <a:ext cx="608469" cy="369333"/>
          </a:xfrm>
          <a:prstGeom prst="rect">
            <a:avLst/>
          </a:prstGeom>
        </p:spPr>
      </p:pic>
      <p:sp>
        <p:nvSpPr>
          <p:cNvPr id="75" name="Rectangle 13">
            <a:extLst>
              <a:ext uri="{FF2B5EF4-FFF2-40B4-BE49-F238E27FC236}">
                <a16:creationId xmlns:a16="http://schemas.microsoft.com/office/drawing/2014/main" id="{466D36FC-6981-415C-9FA0-0FEC1D604923}"/>
              </a:ext>
            </a:extLst>
          </p:cNvPr>
          <p:cNvSpPr/>
          <p:nvPr/>
        </p:nvSpPr>
        <p:spPr>
          <a:xfrm>
            <a:off x="8553223" y="1442485"/>
            <a:ext cx="2765684" cy="1587554"/>
          </a:xfrm>
          <a:prstGeom prst="rect">
            <a:avLst/>
          </a:prstGeom>
          <a:noFill/>
          <a:ln>
            <a:solidFill>
              <a:srgbClr val="FBABA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A4ED5FB-0571-4293-B8FD-C917E39D4E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1286" y1="42571" x2="31286" y2="42571"/>
                        <a14:foregroundMark x1="36000" y1="45714" x2="36000" y2="45714"/>
                        <a14:foregroundMark x1="35429" y1="32571" x2="35429" y2="32571"/>
                        <a14:foregroundMark x1="43143" y1="40571" x2="43143" y2="40571"/>
                        <a14:foregroundMark x1="47714" y1="43143" x2="47714" y2="43143"/>
                        <a14:foregroundMark x1="67143" y1="41429" x2="67143" y2="4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811" y="1344070"/>
            <a:ext cx="3492439" cy="178438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97892FA-5737-4952-851F-ED18E25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8" t="4575" r="8232" b="77255"/>
          <a:stretch/>
        </p:blipFill>
        <p:spPr>
          <a:xfrm rot="20284352" flipH="1">
            <a:off x="7443027" y="1883499"/>
            <a:ext cx="608469" cy="36933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C4943BE-3454-4CEF-BA53-6283A2530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8" t="4575" r="8232" b="77255"/>
          <a:stretch/>
        </p:blipFill>
        <p:spPr>
          <a:xfrm rot="9314341" flipH="1">
            <a:off x="7653003" y="2094079"/>
            <a:ext cx="608469" cy="369333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B284A60E-79CA-4897-822C-54EA3ACE65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3261" y1="49261" x2="43261" y2="49261"/>
                        <a14:foregroundMark x1="44093" y1="40887" x2="44093" y2="40887"/>
                        <a14:foregroundMark x1="37770" y1="48768" x2="37770" y2="48768"/>
                        <a14:foregroundMark x1="47255" y1="49261" x2="47255" y2="49261"/>
                        <a14:foregroundMark x1="53411" y1="47783" x2="53411" y2="47783"/>
                        <a14:foregroundMark x1="57072" y1="37438" x2="57072" y2="37438"/>
                        <a14:foregroundMark x1="62562" y1="29557" x2="62562" y2="29557"/>
                        <a14:foregroundMark x1="67887" y1="33990" x2="67887" y2="33990"/>
                        <a14:foregroundMark x1="74043" y1="31527" x2="74043" y2="31527"/>
                        <a14:foregroundMark x1="77371" y1="37931" x2="77371" y2="37931"/>
                        <a14:foregroundMark x1="81364" y1="33005" x2="81364" y2="33005"/>
                        <a14:foregroundMark x1="86190" y1="36946" x2="86190" y2="369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470" y="5968613"/>
            <a:ext cx="2510346" cy="847921"/>
          </a:xfrm>
          <a:prstGeom prst="rect">
            <a:avLst/>
          </a:prstGeom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09007742-C846-44FC-B94F-17CC2524D21A}"/>
              </a:ext>
            </a:extLst>
          </p:cNvPr>
          <p:cNvSpPr/>
          <p:nvPr/>
        </p:nvSpPr>
        <p:spPr>
          <a:xfrm>
            <a:off x="2105859" y="620338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분석한 결과를 다른 웹 애플리케이션에 접목하거나 </a:t>
            </a:r>
            <a:endParaRPr lang="en-US" altLang="ko-KR" sz="1200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r>
              <a:rPr lang="ko-KR" altLang="en-US" sz="1200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통계적인 코드를 데이터베이스에 포함시켜야 하기 때문에 </a:t>
            </a:r>
            <a:r>
              <a:rPr lang="en-US" altLang="ko-KR" sz="1200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R </a:t>
            </a:r>
            <a:r>
              <a:rPr lang="ko-KR" altLang="en-US" sz="1200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대신 </a:t>
            </a:r>
            <a:r>
              <a:rPr lang="en-US" altLang="ko-KR" sz="1200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Python </a:t>
            </a:r>
            <a:r>
              <a:rPr lang="ko-KR" altLang="en-US" sz="1200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사용</a:t>
            </a:r>
          </a:p>
        </p:txBody>
      </p:sp>
      <p:sp>
        <p:nvSpPr>
          <p:cNvPr id="86" name="Rectangle 13">
            <a:extLst>
              <a:ext uri="{FF2B5EF4-FFF2-40B4-BE49-F238E27FC236}">
                <a16:creationId xmlns:a16="http://schemas.microsoft.com/office/drawing/2014/main" id="{48ABA575-BF69-4E27-AFD1-E37B5823BA24}"/>
              </a:ext>
            </a:extLst>
          </p:cNvPr>
          <p:cNvSpPr/>
          <p:nvPr/>
        </p:nvSpPr>
        <p:spPr>
          <a:xfrm>
            <a:off x="81998" y="5769155"/>
            <a:ext cx="7521630" cy="101915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635C8B1-DB41-4112-8B86-5F26E8CC76D3}"/>
              </a:ext>
            </a:extLst>
          </p:cNvPr>
          <p:cNvSpPr txBox="1"/>
          <p:nvPr/>
        </p:nvSpPr>
        <p:spPr>
          <a:xfrm>
            <a:off x="-405027" y="5418352"/>
            <a:ext cx="195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accent1">
                    <a:lumMod val="7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개발 언어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88" name="Rectangle 13">
            <a:extLst>
              <a:ext uri="{FF2B5EF4-FFF2-40B4-BE49-F238E27FC236}">
                <a16:creationId xmlns:a16="http://schemas.microsoft.com/office/drawing/2014/main" id="{F5FA0123-1990-4922-B2B6-36BDAB94FAB4}"/>
              </a:ext>
            </a:extLst>
          </p:cNvPr>
          <p:cNvSpPr/>
          <p:nvPr/>
        </p:nvSpPr>
        <p:spPr>
          <a:xfrm>
            <a:off x="784610" y="2069987"/>
            <a:ext cx="1391919" cy="268512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89CBB953-9220-4676-B9F5-D86815E9C5A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4856" y1="38431" x2="44856" y2="38431"/>
                        <a14:foregroundMark x1="52593" y1="46275" x2="52593" y2="46275"/>
                        <a14:foregroundMark x1="60082" y1="48235" x2="60082" y2="48235"/>
                        <a14:foregroundMark x1="66502" y1="55686" x2="66502" y2="55686"/>
                        <a14:foregroundMark x1="69383" y1="48235" x2="69383" y2="48235"/>
                        <a14:foregroundMark x1="69794" y1="34510" x2="69794" y2="34510"/>
                        <a14:foregroundMark x1="72757" y1="42745" x2="72757" y2="42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07" y="1321701"/>
            <a:ext cx="2304777" cy="9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34FC27-E40A-4E29-B90E-1775D16D4DA5}"/>
              </a:ext>
            </a:extLst>
          </p:cNvPr>
          <p:cNvSpPr txBox="1"/>
          <p:nvPr/>
        </p:nvSpPr>
        <p:spPr>
          <a:xfrm>
            <a:off x="53430" y="188651"/>
            <a:ext cx="7124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t"/>
            <a:r>
              <a:rPr lang="en-US" altLang="ko-KR" sz="2400" b="1" dirty="0">
                <a:solidFill>
                  <a:srgbClr val="FBABAE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README</a:t>
            </a:r>
            <a:r>
              <a:rPr lang="ko-KR" altLang="en-US" sz="2400" b="1" dirty="0">
                <a:solidFill>
                  <a:srgbClr val="FBABAE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의 시퀀스 다이어그램</a:t>
            </a:r>
            <a:endParaRPr lang="en-US" altLang="ko-KR" sz="2400" b="1" dirty="0">
              <a:solidFill>
                <a:srgbClr val="FBABAE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cxnSp>
        <p:nvCxnSpPr>
          <p:cNvPr id="6" name="Straight Connector 10">
            <a:extLst>
              <a:ext uri="{FF2B5EF4-FFF2-40B4-BE49-F238E27FC236}">
                <a16:creationId xmlns:a16="http://schemas.microsoft.com/office/drawing/2014/main" id="{780C9FCA-429B-4837-9C01-115C61AC5137}"/>
              </a:ext>
            </a:extLst>
          </p:cNvPr>
          <p:cNvCxnSpPr>
            <a:cxnSpLocks/>
          </p:cNvCxnSpPr>
          <p:nvPr/>
        </p:nvCxnSpPr>
        <p:spPr>
          <a:xfrm flipH="1">
            <a:off x="139466" y="646291"/>
            <a:ext cx="32956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89BD9D-0EAA-43CB-9078-ACCBDAC5ED00}"/>
              </a:ext>
            </a:extLst>
          </p:cNvPr>
          <p:cNvSpPr/>
          <p:nvPr/>
        </p:nvSpPr>
        <p:spPr>
          <a:xfrm>
            <a:off x="-1503990" y="721725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6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로그인 토큰 시퀀스 다이어그램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C5E260-D074-44BF-8454-A47A01AE2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01" t="-988" r="801" b="988"/>
          <a:stretch/>
        </p:blipFill>
        <p:spPr>
          <a:xfrm>
            <a:off x="4524375" y="725749"/>
            <a:ext cx="3143250" cy="5943600"/>
          </a:xfrm>
          <a:prstGeom prst="rect">
            <a:avLst/>
          </a:prstGeom>
        </p:spPr>
      </p:pic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86C3D846-5766-40A0-81BC-6C48F28F82DF}"/>
              </a:ext>
            </a:extLst>
          </p:cNvPr>
          <p:cNvCxnSpPr>
            <a:cxnSpLocks/>
          </p:cNvCxnSpPr>
          <p:nvPr/>
        </p:nvCxnSpPr>
        <p:spPr>
          <a:xfrm flipH="1">
            <a:off x="4371975" y="6669349"/>
            <a:ext cx="32956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821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34FC27-E40A-4E29-B90E-1775D16D4DA5}"/>
              </a:ext>
            </a:extLst>
          </p:cNvPr>
          <p:cNvSpPr txBox="1"/>
          <p:nvPr/>
        </p:nvSpPr>
        <p:spPr>
          <a:xfrm>
            <a:off x="53430" y="188651"/>
            <a:ext cx="7124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t"/>
            <a:r>
              <a:rPr lang="en-US" altLang="ko-KR" sz="2400" b="1" dirty="0">
                <a:solidFill>
                  <a:srgbClr val="FBABAE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README</a:t>
            </a:r>
            <a:r>
              <a:rPr lang="ko-KR" altLang="en-US" sz="2400" b="1" dirty="0">
                <a:solidFill>
                  <a:srgbClr val="FBABAE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의 시퀀스 다이어그램</a:t>
            </a:r>
            <a:endParaRPr lang="en-US" altLang="ko-KR" sz="2400" b="1" dirty="0">
              <a:solidFill>
                <a:srgbClr val="FBABAE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cxnSp>
        <p:nvCxnSpPr>
          <p:cNvPr id="6" name="Straight Connector 10">
            <a:extLst>
              <a:ext uri="{FF2B5EF4-FFF2-40B4-BE49-F238E27FC236}">
                <a16:creationId xmlns:a16="http://schemas.microsoft.com/office/drawing/2014/main" id="{780C9FCA-429B-4837-9C01-115C61AC5137}"/>
              </a:ext>
            </a:extLst>
          </p:cNvPr>
          <p:cNvCxnSpPr>
            <a:cxnSpLocks/>
          </p:cNvCxnSpPr>
          <p:nvPr/>
        </p:nvCxnSpPr>
        <p:spPr>
          <a:xfrm flipH="1">
            <a:off x="139466" y="646291"/>
            <a:ext cx="32956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89BD9D-0EAA-43CB-9078-ACCBDAC5ED00}"/>
              </a:ext>
            </a:extLst>
          </p:cNvPr>
          <p:cNvSpPr/>
          <p:nvPr/>
        </p:nvSpPr>
        <p:spPr>
          <a:xfrm>
            <a:off x="-675854" y="721725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6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추천 시스템 시퀀스 다이어그램 </a:t>
            </a:r>
            <a:r>
              <a:rPr lang="en-US" altLang="ko-KR" sz="16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–</a:t>
            </a:r>
            <a:r>
              <a:rPr lang="ko-KR" altLang="en-US" sz="16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비로그인 사용자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AF8E2C7F-6A48-4A0C-BF0B-4EF331962213}"/>
              </a:ext>
            </a:extLst>
          </p:cNvPr>
          <p:cNvCxnSpPr>
            <a:cxnSpLocks/>
          </p:cNvCxnSpPr>
          <p:nvPr/>
        </p:nvCxnSpPr>
        <p:spPr>
          <a:xfrm flipH="1">
            <a:off x="4114406" y="5353913"/>
            <a:ext cx="39866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D0796FBE-6E5F-4186-B7CF-1CD362CE5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1900772"/>
            <a:ext cx="4010025" cy="326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931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34FC27-E40A-4E29-B90E-1775D16D4DA5}"/>
              </a:ext>
            </a:extLst>
          </p:cNvPr>
          <p:cNvSpPr txBox="1"/>
          <p:nvPr/>
        </p:nvSpPr>
        <p:spPr>
          <a:xfrm>
            <a:off x="53430" y="188651"/>
            <a:ext cx="7124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t"/>
            <a:r>
              <a:rPr lang="en-US" altLang="ko-KR" sz="2400" b="1" dirty="0">
                <a:solidFill>
                  <a:srgbClr val="FBABAE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README</a:t>
            </a:r>
            <a:r>
              <a:rPr lang="ko-KR" altLang="en-US" sz="2400" b="1" dirty="0">
                <a:solidFill>
                  <a:srgbClr val="FBABAE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의 시퀀스 다이어그램</a:t>
            </a:r>
            <a:endParaRPr lang="en-US" altLang="ko-KR" sz="2400" b="1" dirty="0">
              <a:solidFill>
                <a:srgbClr val="FBABAE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cxnSp>
        <p:nvCxnSpPr>
          <p:cNvPr id="6" name="Straight Connector 10">
            <a:extLst>
              <a:ext uri="{FF2B5EF4-FFF2-40B4-BE49-F238E27FC236}">
                <a16:creationId xmlns:a16="http://schemas.microsoft.com/office/drawing/2014/main" id="{780C9FCA-429B-4837-9C01-115C61AC5137}"/>
              </a:ext>
            </a:extLst>
          </p:cNvPr>
          <p:cNvCxnSpPr>
            <a:cxnSpLocks/>
          </p:cNvCxnSpPr>
          <p:nvPr/>
        </p:nvCxnSpPr>
        <p:spPr>
          <a:xfrm flipH="1">
            <a:off x="139466" y="646291"/>
            <a:ext cx="32956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89BD9D-0EAA-43CB-9078-ACCBDAC5ED00}"/>
              </a:ext>
            </a:extLst>
          </p:cNvPr>
          <p:cNvSpPr/>
          <p:nvPr/>
        </p:nvSpPr>
        <p:spPr>
          <a:xfrm>
            <a:off x="-751355" y="721725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6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추천 시스템 시퀀스 다이어그램 </a:t>
            </a:r>
            <a:r>
              <a:rPr lang="en-US" altLang="ko-KR" sz="16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–</a:t>
            </a:r>
            <a:r>
              <a:rPr lang="ko-KR" altLang="en-US" sz="16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로그인 사용자</a:t>
            </a:r>
          </a:p>
        </p:txBody>
      </p:sp>
      <p:pic>
        <p:nvPicPr>
          <p:cNvPr id="5127" name="Picture 7">
            <a:extLst>
              <a:ext uri="{FF2B5EF4-FFF2-40B4-BE49-F238E27FC236}">
                <a16:creationId xmlns:a16="http://schemas.microsoft.com/office/drawing/2014/main" id="{096C443A-36A9-47C7-ACCB-0DAF6B19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96" y="1957518"/>
            <a:ext cx="40576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>
            <a:extLst>
              <a:ext uri="{FF2B5EF4-FFF2-40B4-BE49-F238E27FC236}">
                <a16:creationId xmlns:a16="http://schemas.microsoft.com/office/drawing/2014/main" id="{4C05BDF4-E6A4-4673-9CBE-AAE7141A0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136" y="1957518"/>
            <a:ext cx="307657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0">
            <a:extLst>
              <a:ext uri="{FF2B5EF4-FFF2-40B4-BE49-F238E27FC236}">
                <a16:creationId xmlns:a16="http://schemas.microsoft.com/office/drawing/2014/main" id="{058387AA-6F58-403B-B184-38E67A2055F7}"/>
              </a:ext>
            </a:extLst>
          </p:cNvPr>
          <p:cNvCxnSpPr>
            <a:cxnSpLocks/>
          </p:cNvCxnSpPr>
          <p:nvPr/>
        </p:nvCxnSpPr>
        <p:spPr>
          <a:xfrm flipH="1">
            <a:off x="1362496" y="5781752"/>
            <a:ext cx="40576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8D57FA87-3054-4A19-8F57-4010AA7FBBE2}"/>
              </a:ext>
            </a:extLst>
          </p:cNvPr>
          <p:cNvCxnSpPr>
            <a:cxnSpLocks/>
          </p:cNvCxnSpPr>
          <p:nvPr/>
        </p:nvCxnSpPr>
        <p:spPr>
          <a:xfrm flipH="1">
            <a:off x="6716070" y="5781752"/>
            <a:ext cx="40576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480AF3-E953-4EFF-A1A1-366375AAB4F4}"/>
              </a:ext>
            </a:extLst>
          </p:cNvPr>
          <p:cNvSpPr/>
          <p:nvPr/>
        </p:nvSpPr>
        <p:spPr>
          <a:xfrm>
            <a:off x="387116" y="5797721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6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사용자 액션 기반 추천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2FCF4A-A422-4045-BD01-7BBF65E87A7A}"/>
              </a:ext>
            </a:extLst>
          </p:cNvPr>
          <p:cNvSpPr/>
          <p:nvPr/>
        </p:nvSpPr>
        <p:spPr>
          <a:xfrm>
            <a:off x="5668423" y="5813689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6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리뷰 기반 추천</a:t>
            </a:r>
          </a:p>
        </p:txBody>
      </p:sp>
    </p:spTree>
    <p:extLst>
      <p:ext uri="{BB962C8B-B14F-4D97-AF65-F5344CB8AC3E}">
        <p14:creationId xmlns:p14="http://schemas.microsoft.com/office/powerpoint/2010/main" val="2607856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OOGA">
      <a:dk1>
        <a:srgbClr val="2C2C2C"/>
      </a:dk1>
      <a:lt1>
        <a:sysClr val="window" lastClr="FFFFFF"/>
      </a:lt1>
      <a:dk2>
        <a:srgbClr val="3A3A3A"/>
      </a:dk2>
      <a:lt2>
        <a:srgbClr val="E7E6E6"/>
      </a:lt2>
      <a:accent1>
        <a:srgbClr val="FBABAE"/>
      </a:accent1>
      <a:accent2>
        <a:srgbClr val="2C2C2C"/>
      </a:accent2>
      <a:accent3>
        <a:srgbClr val="3A3A3A"/>
      </a:accent3>
      <a:accent4>
        <a:srgbClr val="454545"/>
      </a:accent4>
      <a:accent5>
        <a:srgbClr val="565656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41287</TotalTime>
  <Words>274</Words>
  <Application>Microsoft Office PowerPoint</Application>
  <PresentationFormat>와이드스크린</PresentationFormat>
  <Paragraphs>80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210 국민체조 R</vt:lpstr>
      <vt:lpstr>DX유니고딕 115</vt:lpstr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knet05</dc:creator>
  <cp:lastModifiedBy>PARKSEOYOUNG</cp:lastModifiedBy>
  <cp:revision>67</cp:revision>
  <dcterms:created xsi:type="dcterms:W3CDTF">2018-07-16T07:46:13Z</dcterms:created>
  <dcterms:modified xsi:type="dcterms:W3CDTF">2021-03-19T03:48:53Z</dcterms:modified>
</cp:coreProperties>
</file>